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theme/theme6.xml" ContentType="application/vnd.openxmlformats-officedocument.theme+xml"/>
  <Override PartName="/ppt/slideLayouts/slideLayout18.xml" ContentType="application/vnd.openxmlformats-officedocument.presentationml.slideLayout+xml"/>
  <Override PartName="/ppt/theme/theme7.xml" ContentType="application/vnd.openxmlformats-officedocument.theme+xml"/>
  <Override PartName="/ppt/slideLayouts/slideLayout19.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63" r:id="rId3"/>
    <p:sldMasterId id="2147483665" r:id="rId4"/>
    <p:sldMasterId id="2147483667" r:id="rId5"/>
    <p:sldMasterId id="2147483669" r:id="rId6"/>
    <p:sldMasterId id="2147483671" r:id="rId7"/>
    <p:sldMasterId id="2147483673" r:id="rId8"/>
  </p:sldMasterIdLst>
  <p:notesMasterIdLst>
    <p:notesMasterId r:id="rId29"/>
  </p:notesMasterIdLst>
  <p:sldIdLst>
    <p:sldId id="263" r:id="rId9"/>
    <p:sldId id="259" r:id="rId10"/>
    <p:sldId id="268" r:id="rId11"/>
    <p:sldId id="301" r:id="rId12"/>
    <p:sldId id="302" r:id="rId13"/>
    <p:sldId id="305" r:id="rId14"/>
    <p:sldId id="303" r:id="rId15"/>
    <p:sldId id="306" r:id="rId16"/>
    <p:sldId id="307" r:id="rId17"/>
    <p:sldId id="308" r:id="rId18"/>
    <p:sldId id="309" r:id="rId19"/>
    <p:sldId id="260" r:id="rId20"/>
    <p:sldId id="276" r:id="rId21"/>
    <p:sldId id="277" r:id="rId22"/>
    <p:sldId id="278" r:id="rId23"/>
    <p:sldId id="279" r:id="rId24"/>
    <p:sldId id="280" r:id="rId25"/>
    <p:sldId id="281" r:id="rId26"/>
    <p:sldId id="282" r:id="rId27"/>
    <p:sldId id="283"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47CDA6"/>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12" d="100"/>
          <a:sy n="112" d="100"/>
        </p:scale>
        <p:origin x="-800" y="-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2.xml"/><Relationship Id="rId21" Type="http://schemas.openxmlformats.org/officeDocument/2006/relationships/slide" Target="slides/slide13.xml"/><Relationship Id="rId22" Type="http://schemas.openxmlformats.org/officeDocument/2006/relationships/slide" Target="slides/slide14.xml"/><Relationship Id="rId23" Type="http://schemas.openxmlformats.org/officeDocument/2006/relationships/slide" Target="slides/slide15.xml"/><Relationship Id="rId24" Type="http://schemas.openxmlformats.org/officeDocument/2006/relationships/slide" Target="slides/slide16.xml"/><Relationship Id="rId25" Type="http://schemas.openxmlformats.org/officeDocument/2006/relationships/slide" Target="slides/slide17.xml"/><Relationship Id="rId26" Type="http://schemas.openxmlformats.org/officeDocument/2006/relationships/slide" Target="slides/slide18.xml"/><Relationship Id="rId27" Type="http://schemas.openxmlformats.org/officeDocument/2006/relationships/slide" Target="slides/slide19.xml"/><Relationship Id="rId28" Type="http://schemas.openxmlformats.org/officeDocument/2006/relationships/slide" Target="slides/slide20.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1.xml"/><Relationship Id="rId6" Type="http://schemas.openxmlformats.org/officeDocument/2006/relationships/slideMaster" Target="slideMasters/slideMaster6.xml"/><Relationship Id="rId7" Type="http://schemas.openxmlformats.org/officeDocument/2006/relationships/slideMaster" Target="slideMasters/slideMaster7.xml"/><Relationship Id="rId8" Type="http://schemas.openxmlformats.org/officeDocument/2006/relationships/slideMaster" Target="slideMasters/slideMaster8.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7660B5-4386-F249-8EED-6C5FDBB0CB11}" type="datetimeFigureOut">
              <a:rPr lang="en-US" smtClean="0"/>
              <a:t>5/19/16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B13449-E5C0-7D4F-9839-3D269C028902}" type="slidenum">
              <a:rPr lang="en-US" smtClean="0"/>
              <a:t>‹#›</a:t>
            </a:fld>
            <a:endParaRPr lang="en-US"/>
          </a:p>
        </p:txBody>
      </p:sp>
    </p:spTree>
    <p:extLst>
      <p:ext uri="{BB962C8B-B14F-4D97-AF65-F5344CB8AC3E}">
        <p14:creationId xmlns:p14="http://schemas.microsoft.com/office/powerpoint/2010/main" val="15937858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C1CDA8-5C13-4E04-BC5A-C4EAB73120C9}" type="slidenum">
              <a:rPr lang="en-US" smtClean="0"/>
              <a:t>1</a:t>
            </a:fld>
            <a:endParaRPr lang="en-US"/>
          </a:p>
        </p:txBody>
      </p:sp>
    </p:spTree>
    <p:extLst>
      <p:ext uri="{BB962C8B-B14F-4D97-AF65-F5344CB8AC3E}">
        <p14:creationId xmlns:p14="http://schemas.microsoft.com/office/powerpoint/2010/main" val="533188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C1CDA8-5C13-4E04-BC5A-C4EAB73120C9}" type="slidenum">
              <a:rPr lang="en-US" smtClean="0"/>
              <a:t>2</a:t>
            </a:fld>
            <a:endParaRPr lang="en-US"/>
          </a:p>
        </p:txBody>
      </p:sp>
    </p:spTree>
    <p:extLst>
      <p:ext uri="{BB962C8B-B14F-4D97-AF65-F5344CB8AC3E}">
        <p14:creationId xmlns:p14="http://schemas.microsoft.com/office/powerpoint/2010/main" val="451390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4C1CDA8-5C13-4E04-BC5A-C4EAB73120C9}" type="slidenum">
              <a:rPr lang="en-US" smtClean="0"/>
              <a:t>12</a:t>
            </a:fld>
            <a:endParaRPr lang="en-US"/>
          </a:p>
        </p:txBody>
      </p:sp>
    </p:spTree>
    <p:extLst>
      <p:ext uri="{BB962C8B-B14F-4D97-AF65-F5344CB8AC3E}">
        <p14:creationId xmlns:p14="http://schemas.microsoft.com/office/powerpoint/2010/main" val="451390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2615D8-F623-D24F-AF8E-6471C3D9342F}" type="datetimeFigureOut">
              <a:rPr lang="en-US" smtClean="0"/>
              <a:t>5/19/16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88AEC-47CF-B442-BC53-701A404D1CED}" type="slidenum">
              <a:rPr lang="en-US" smtClean="0"/>
              <a:t>‹#›</a:t>
            </a:fld>
            <a:endParaRPr lang="en-US"/>
          </a:p>
        </p:txBody>
      </p:sp>
    </p:spTree>
    <p:extLst>
      <p:ext uri="{BB962C8B-B14F-4D97-AF65-F5344CB8AC3E}">
        <p14:creationId xmlns:p14="http://schemas.microsoft.com/office/powerpoint/2010/main" val="2497319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2615D8-F623-D24F-AF8E-6471C3D9342F}" type="datetimeFigureOut">
              <a:rPr lang="en-US" smtClean="0"/>
              <a:t>5/19/16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88AEC-47CF-B442-BC53-701A404D1CED}" type="slidenum">
              <a:rPr lang="en-US" smtClean="0"/>
              <a:t>‹#›</a:t>
            </a:fld>
            <a:endParaRPr lang="en-US"/>
          </a:p>
        </p:txBody>
      </p:sp>
    </p:spTree>
    <p:extLst>
      <p:ext uri="{BB962C8B-B14F-4D97-AF65-F5344CB8AC3E}">
        <p14:creationId xmlns:p14="http://schemas.microsoft.com/office/powerpoint/2010/main" val="240840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2615D8-F623-D24F-AF8E-6471C3D9342F}" type="datetimeFigureOut">
              <a:rPr lang="en-US" smtClean="0"/>
              <a:t>5/19/16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88AEC-47CF-B442-BC53-701A404D1CED}" type="slidenum">
              <a:rPr lang="en-US" smtClean="0"/>
              <a:t>‹#›</a:t>
            </a:fld>
            <a:endParaRPr lang="en-US"/>
          </a:p>
        </p:txBody>
      </p:sp>
    </p:spTree>
    <p:extLst>
      <p:ext uri="{BB962C8B-B14F-4D97-AF65-F5344CB8AC3E}">
        <p14:creationId xmlns:p14="http://schemas.microsoft.com/office/powerpoint/2010/main" val="3439787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060370" y="1122363"/>
            <a:ext cx="4397829" cy="1381124"/>
          </a:xfrm>
        </p:spPr>
        <p:txBody>
          <a:bodyPr anchor="b">
            <a:normAutofit/>
          </a:bodyPr>
          <a:lstStyle>
            <a:lvl1pPr algn="r">
              <a:defRPr sz="2400">
                <a:latin typeface="+mn-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600199" y="2664959"/>
            <a:ext cx="6858000" cy="1465262"/>
          </a:xfrm>
          <a:prstGeom prst="rect">
            <a:avLst/>
          </a:prstGeom>
        </p:spPr>
        <p:txBody>
          <a:bodyPr/>
          <a:lstStyle>
            <a:lvl1pPr marL="0" indent="0" algn="r">
              <a:buNone/>
              <a:defRPr sz="5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8" name="Text Placeholder 7"/>
          <p:cNvSpPr>
            <a:spLocks noGrp="1"/>
          </p:cNvSpPr>
          <p:nvPr>
            <p:ph type="body" sz="quarter" idx="10"/>
          </p:nvPr>
        </p:nvSpPr>
        <p:spPr>
          <a:xfrm>
            <a:off x="4811713" y="4319588"/>
            <a:ext cx="3646487" cy="587375"/>
          </a:xfrm>
          <a:prstGeom prst="rect">
            <a:avLst/>
          </a:prstGeom>
        </p:spPr>
        <p:txBody>
          <a:bodyPr/>
          <a:lstStyle>
            <a:lvl1pPr>
              <a:defRPr sz="3200"/>
            </a:lvl1pPr>
            <a:lvl2pPr>
              <a:defRPr sz="3200"/>
            </a:lvl2pPr>
            <a:lvl3pPr>
              <a:defRPr sz="3200"/>
            </a:lvl3pPr>
            <a:lvl4pPr>
              <a:defRPr sz="3200"/>
            </a:lvl4pPr>
            <a:lvl5pPr>
              <a:defRPr sz="3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508239462"/>
      </p:ext>
    </p:extLst>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1800">
                <a:latin typeface="+mj-lt"/>
              </a:defRPr>
            </a:lvl1pPr>
          </a:lstStyle>
          <a:p>
            <a:r>
              <a:rPr lang="en-US" dirty="0" smtClean="0"/>
              <a:t>Click to edit Master title style</a:t>
            </a:r>
            <a:endParaRPr lang="en-US" dirty="0"/>
          </a:p>
        </p:txBody>
      </p:sp>
      <p:sp>
        <p:nvSpPr>
          <p:cNvPr id="6" name="TextBox 5"/>
          <p:cNvSpPr txBox="1"/>
          <p:nvPr userDrawn="1"/>
        </p:nvSpPr>
        <p:spPr>
          <a:xfrm>
            <a:off x="628650" y="849086"/>
            <a:ext cx="7886700" cy="261610"/>
          </a:xfrm>
          <a:prstGeom prst="rect">
            <a:avLst/>
          </a:prstGeom>
          <a:noFill/>
        </p:spPr>
        <p:txBody>
          <a:bodyPr wrap="square" rtlCol="0">
            <a:noAutofit/>
          </a:bodyPr>
          <a:lstStyle/>
          <a:p>
            <a:pPr defTabSz="914400"/>
            <a:endParaRPr lang="en-US" sz="1100" dirty="0">
              <a:solidFill>
                <a:prstClr val="black"/>
              </a:solidFill>
              <a:latin typeface="Calibri"/>
            </a:endParaRPr>
          </a:p>
        </p:txBody>
      </p:sp>
      <p:sp>
        <p:nvSpPr>
          <p:cNvPr id="8" name="Text Placeholder 7"/>
          <p:cNvSpPr>
            <a:spLocks noGrp="1"/>
          </p:cNvSpPr>
          <p:nvPr>
            <p:ph type="body" sz="quarter" idx="13"/>
          </p:nvPr>
        </p:nvSpPr>
        <p:spPr>
          <a:xfrm>
            <a:off x="674688" y="898525"/>
            <a:ext cx="7840662" cy="5273675"/>
          </a:xfrm>
          <a:prstGeom prst="rect">
            <a:avLst/>
          </a:prstGeom>
        </p:spPr>
        <p:txBody>
          <a:bodyPr/>
          <a:lstStyle>
            <a:lvl1pPr>
              <a:lnSpc>
                <a:spcPct val="100000"/>
              </a:lnSpc>
              <a:defRPr sz="1100"/>
            </a:lvl1pPr>
            <a:lvl2pPr>
              <a:lnSpc>
                <a:spcPct val="100000"/>
              </a:lnSpc>
              <a:defRPr sz="1100"/>
            </a:lvl2pPr>
            <a:lvl3pPr>
              <a:lnSpc>
                <a:spcPct val="100000"/>
              </a:lnSpc>
              <a:defRPr sz="1100"/>
            </a:lvl3pPr>
            <a:lvl4pPr>
              <a:lnSpc>
                <a:spcPct val="100000"/>
              </a:lnSpc>
              <a:defRPr sz="1100"/>
            </a:lvl4pPr>
            <a:lvl5pPr>
              <a:lnSpc>
                <a:spcPct val="100000"/>
              </a:lnSpc>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4"/>
          </p:nvPr>
        </p:nvSpPr>
        <p:spPr/>
        <p:txBody>
          <a:bodyPr/>
          <a:lstStyle/>
          <a:p>
            <a:endParaRPr lang="en-US" dirty="0">
              <a:solidFill>
                <a:prstClr val="black">
                  <a:tint val="75000"/>
                </a:prstClr>
              </a:solidFill>
              <a:latin typeface="Calibri"/>
            </a:endParaRPr>
          </a:p>
        </p:txBody>
      </p:sp>
      <p:sp>
        <p:nvSpPr>
          <p:cNvPr id="9" name="Footer Placeholder 8"/>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sp>
        <p:nvSpPr>
          <p:cNvPr id="10" name="Slide Number Placeholder 9"/>
          <p:cNvSpPr>
            <a:spLocks noGrp="1"/>
          </p:cNvSpPr>
          <p:nvPr>
            <p:ph type="sldNum" sz="quarter" idx="16"/>
          </p:nvPr>
        </p:nvSpPr>
        <p:spPr>
          <a:xfrm>
            <a:off x="8077200" y="6356350"/>
            <a:ext cx="438150" cy="365125"/>
          </a:xfrm>
        </p:spPr>
        <p:txBody>
          <a:bodyPr/>
          <a:lstStyle/>
          <a:p>
            <a:fld id="{CC5F7F06-EADD-463A-A735-0ECA7A2DBB6D}"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728749893"/>
      </p:ext>
    </p:extLst>
  </p:cSld>
  <p:clrMapOvr>
    <a:masterClrMapping/>
  </p:clrMapOvr>
  <p:timing>
    <p:tnLst>
      <p:par>
        <p:cTn xmlns:p14="http://schemas.microsoft.com/office/powerpoint/2010/mai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1800">
                <a:latin typeface="+mj-lt"/>
              </a:defRPr>
            </a:lvl1pPr>
          </a:lstStyle>
          <a:p>
            <a:r>
              <a:rPr lang="en-US" dirty="0" smtClean="0"/>
              <a:t>Click to edit Master title style</a:t>
            </a:r>
            <a:endParaRPr lang="en-US" dirty="0"/>
          </a:p>
        </p:txBody>
      </p:sp>
      <p:sp>
        <p:nvSpPr>
          <p:cNvPr id="6" name="TextBox 5"/>
          <p:cNvSpPr txBox="1"/>
          <p:nvPr userDrawn="1"/>
        </p:nvSpPr>
        <p:spPr>
          <a:xfrm>
            <a:off x="628650" y="849086"/>
            <a:ext cx="7886700" cy="261610"/>
          </a:xfrm>
          <a:prstGeom prst="rect">
            <a:avLst/>
          </a:prstGeom>
          <a:noFill/>
        </p:spPr>
        <p:txBody>
          <a:bodyPr wrap="square" rtlCol="0">
            <a:noAutofit/>
          </a:bodyPr>
          <a:lstStyle/>
          <a:p>
            <a:pPr defTabSz="914400"/>
            <a:endParaRPr lang="en-US" sz="1100" dirty="0">
              <a:solidFill>
                <a:prstClr val="black"/>
              </a:solidFill>
              <a:latin typeface="Calibri"/>
            </a:endParaRPr>
          </a:p>
        </p:txBody>
      </p:sp>
      <p:sp>
        <p:nvSpPr>
          <p:cNvPr id="8" name="Text Placeholder 7"/>
          <p:cNvSpPr>
            <a:spLocks noGrp="1"/>
          </p:cNvSpPr>
          <p:nvPr>
            <p:ph type="body" sz="quarter" idx="13"/>
          </p:nvPr>
        </p:nvSpPr>
        <p:spPr>
          <a:xfrm>
            <a:off x="674688" y="898525"/>
            <a:ext cx="7840662" cy="5273675"/>
          </a:xfrm>
          <a:prstGeom prst="rect">
            <a:avLst/>
          </a:prstGeom>
        </p:spPr>
        <p:txBody>
          <a:bodyPr/>
          <a:lstStyle>
            <a:lvl1pPr>
              <a:lnSpc>
                <a:spcPct val="100000"/>
              </a:lnSpc>
              <a:defRPr sz="1100"/>
            </a:lvl1pPr>
            <a:lvl2pPr>
              <a:lnSpc>
                <a:spcPct val="100000"/>
              </a:lnSpc>
              <a:defRPr sz="1100"/>
            </a:lvl2pPr>
            <a:lvl3pPr>
              <a:lnSpc>
                <a:spcPct val="100000"/>
              </a:lnSpc>
              <a:defRPr sz="1100"/>
            </a:lvl3pPr>
            <a:lvl4pPr>
              <a:lnSpc>
                <a:spcPct val="100000"/>
              </a:lnSpc>
              <a:defRPr sz="1100"/>
            </a:lvl4pPr>
            <a:lvl5pPr>
              <a:lnSpc>
                <a:spcPct val="100000"/>
              </a:lnSpc>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4"/>
          </p:nvPr>
        </p:nvSpPr>
        <p:spPr/>
        <p:txBody>
          <a:bodyPr/>
          <a:lstStyle/>
          <a:p>
            <a:endParaRPr lang="en-US" dirty="0">
              <a:solidFill>
                <a:prstClr val="black">
                  <a:tint val="75000"/>
                </a:prstClr>
              </a:solidFill>
              <a:latin typeface="Calibri"/>
            </a:endParaRPr>
          </a:p>
        </p:txBody>
      </p:sp>
      <p:sp>
        <p:nvSpPr>
          <p:cNvPr id="9" name="Footer Placeholder 8"/>
          <p:cNvSpPr>
            <a:spLocks noGrp="1"/>
          </p:cNvSpPr>
          <p:nvPr>
            <p:ph type="ftr" sz="quarter" idx="15"/>
          </p:nvPr>
        </p:nvSpPr>
        <p:spPr/>
        <p:txBody>
          <a:bodyPr/>
          <a:lstStyle/>
          <a:p>
            <a:r>
              <a:rPr lang="en-US" smtClean="0">
                <a:solidFill>
                  <a:prstClr val="black">
                    <a:tint val="75000"/>
                  </a:prstClr>
                </a:solidFill>
                <a:latin typeface="Calibri"/>
              </a:rPr>
              <a:t>EAG:  Gr 9-10 ELA Scope and Sequence</a:t>
            </a:r>
            <a:endParaRPr lang="en-US" dirty="0">
              <a:solidFill>
                <a:prstClr val="black">
                  <a:tint val="75000"/>
                </a:prstClr>
              </a:solidFill>
              <a:latin typeface="Calibri"/>
            </a:endParaRPr>
          </a:p>
        </p:txBody>
      </p:sp>
      <p:sp>
        <p:nvSpPr>
          <p:cNvPr id="10" name="Slide Number Placeholder 9"/>
          <p:cNvSpPr>
            <a:spLocks noGrp="1"/>
          </p:cNvSpPr>
          <p:nvPr>
            <p:ph type="sldNum" sz="quarter" idx="16"/>
          </p:nvPr>
        </p:nvSpPr>
        <p:spPr>
          <a:xfrm>
            <a:off x="8077200" y="6356350"/>
            <a:ext cx="438150" cy="365125"/>
          </a:xfrm>
        </p:spPr>
        <p:txBody>
          <a:bodyPr/>
          <a:lstStyle/>
          <a:p>
            <a:fld id="{CC5F7F06-EADD-463A-A735-0ECA7A2DBB6D}"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039081629"/>
      </p:ext>
    </p:extLst>
  </p:cSld>
  <p:clrMapOvr>
    <a:masterClrMapping/>
  </p:clrMapOvr>
  <p:timing>
    <p:tnLst>
      <p:par>
        <p:cTn xmlns:p14="http://schemas.microsoft.com/office/powerpoint/2010/mai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1800">
                <a:latin typeface="+mj-lt"/>
              </a:defRPr>
            </a:lvl1pPr>
          </a:lstStyle>
          <a:p>
            <a:r>
              <a:rPr lang="en-US" dirty="0" smtClean="0"/>
              <a:t>Click to edit Master title style</a:t>
            </a:r>
            <a:endParaRPr lang="en-US" dirty="0"/>
          </a:p>
        </p:txBody>
      </p:sp>
      <p:sp>
        <p:nvSpPr>
          <p:cNvPr id="6" name="TextBox 5"/>
          <p:cNvSpPr txBox="1"/>
          <p:nvPr userDrawn="1"/>
        </p:nvSpPr>
        <p:spPr>
          <a:xfrm>
            <a:off x="628650" y="849086"/>
            <a:ext cx="7886700" cy="261610"/>
          </a:xfrm>
          <a:prstGeom prst="rect">
            <a:avLst/>
          </a:prstGeom>
          <a:noFill/>
        </p:spPr>
        <p:txBody>
          <a:bodyPr wrap="square" rtlCol="0">
            <a:noAutofit/>
          </a:bodyPr>
          <a:lstStyle/>
          <a:p>
            <a:pPr defTabSz="914400"/>
            <a:endParaRPr lang="en-US" sz="1100" dirty="0">
              <a:solidFill>
                <a:prstClr val="black"/>
              </a:solidFill>
              <a:latin typeface="Calibri"/>
            </a:endParaRPr>
          </a:p>
        </p:txBody>
      </p:sp>
      <p:sp>
        <p:nvSpPr>
          <p:cNvPr id="8" name="Text Placeholder 7"/>
          <p:cNvSpPr>
            <a:spLocks noGrp="1"/>
          </p:cNvSpPr>
          <p:nvPr>
            <p:ph type="body" sz="quarter" idx="13"/>
          </p:nvPr>
        </p:nvSpPr>
        <p:spPr>
          <a:xfrm>
            <a:off x="674688" y="898525"/>
            <a:ext cx="7840662" cy="5273675"/>
          </a:xfrm>
          <a:prstGeom prst="rect">
            <a:avLst/>
          </a:prstGeom>
        </p:spPr>
        <p:txBody>
          <a:bodyPr/>
          <a:lstStyle>
            <a:lvl1pPr>
              <a:lnSpc>
                <a:spcPct val="100000"/>
              </a:lnSpc>
              <a:defRPr sz="1100"/>
            </a:lvl1pPr>
            <a:lvl2pPr>
              <a:lnSpc>
                <a:spcPct val="100000"/>
              </a:lnSpc>
              <a:defRPr sz="1100"/>
            </a:lvl2pPr>
            <a:lvl3pPr>
              <a:lnSpc>
                <a:spcPct val="100000"/>
              </a:lnSpc>
              <a:defRPr sz="1100"/>
            </a:lvl3pPr>
            <a:lvl4pPr>
              <a:lnSpc>
                <a:spcPct val="100000"/>
              </a:lnSpc>
              <a:defRPr sz="1100"/>
            </a:lvl4pPr>
            <a:lvl5pPr>
              <a:lnSpc>
                <a:spcPct val="100000"/>
              </a:lnSpc>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4"/>
          </p:nvPr>
        </p:nvSpPr>
        <p:spPr/>
        <p:txBody>
          <a:bodyPr/>
          <a:lstStyle/>
          <a:p>
            <a:endParaRPr lang="en-US" dirty="0">
              <a:solidFill>
                <a:prstClr val="black">
                  <a:tint val="75000"/>
                </a:prstClr>
              </a:solidFill>
              <a:latin typeface="Calibri"/>
            </a:endParaRPr>
          </a:p>
        </p:txBody>
      </p:sp>
      <p:sp>
        <p:nvSpPr>
          <p:cNvPr id="9" name="Footer Placeholder 8"/>
          <p:cNvSpPr>
            <a:spLocks noGrp="1"/>
          </p:cNvSpPr>
          <p:nvPr>
            <p:ph type="ftr" sz="quarter" idx="15"/>
          </p:nvPr>
        </p:nvSpPr>
        <p:spPr/>
        <p:txBody>
          <a:bodyPr/>
          <a:lstStyle/>
          <a:p>
            <a:r>
              <a:rPr lang="en-US" smtClean="0">
                <a:solidFill>
                  <a:prstClr val="black">
                    <a:tint val="75000"/>
                  </a:prstClr>
                </a:solidFill>
                <a:latin typeface="Calibri"/>
              </a:rPr>
              <a:t>EAG:  Gr 9-10 ELA Scope and Sequence</a:t>
            </a:r>
            <a:endParaRPr lang="en-US" dirty="0">
              <a:solidFill>
                <a:prstClr val="black">
                  <a:tint val="75000"/>
                </a:prstClr>
              </a:solidFill>
              <a:latin typeface="Calibri"/>
            </a:endParaRPr>
          </a:p>
        </p:txBody>
      </p:sp>
      <p:sp>
        <p:nvSpPr>
          <p:cNvPr id="10" name="Slide Number Placeholder 9"/>
          <p:cNvSpPr>
            <a:spLocks noGrp="1"/>
          </p:cNvSpPr>
          <p:nvPr>
            <p:ph type="sldNum" sz="quarter" idx="16"/>
          </p:nvPr>
        </p:nvSpPr>
        <p:spPr>
          <a:xfrm>
            <a:off x="8077200" y="6356350"/>
            <a:ext cx="438150" cy="365125"/>
          </a:xfrm>
        </p:spPr>
        <p:txBody>
          <a:bodyPr/>
          <a:lstStyle/>
          <a:p>
            <a:fld id="{CC5F7F06-EADD-463A-A735-0ECA7A2DBB6D}"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892953815"/>
      </p:ext>
    </p:extLst>
  </p:cSld>
  <p:clrMapOvr>
    <a:masterClrMapping/>
  </p:clrMapOvr>
  <p:timing>
    <p:tnLst>
      <p:par>
        <p:cTn xmlns:p14="http://schemas.microsoft.com/office/powerpoint/2010/mai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1800">
                <a:latin typeface="+mj-lt"/>
              </a:defRPr>
            </a:lvl1pPr>
          </a:lstStyle>
          <a:p>
            <a:r>
              <a:rPr lang="en-US" dirty="0" smtClean="0"/>
              <a:t>Click to edit Master title style</a:t>
            </a:r>
            <a:endParaRPr lang="en-US" dirty="0"/>
          </a:p>
        </p:txBody>
      </p:sp>
      <p:sp>
        <p:nvSpPr>
          <p:cNvPr id="6" name="TextBox 5"/>
          <p:cNvSpPr txBox="1"/>
          <p:nvPr userDrawn="1"/>
        </p:nvSpPr>
        <p:spPr>
          <a:xfrm>
            <a:off x="628650" y="849086"/>
            <a:ext cx="7886700" cy="261610"/>
          </a:xfrm>
          <a:prstGeom prst="rect">
            <a:avLst/>
          </a:prstGeom>
          <a:noFill/>
        </p:spPr>
        <p:txBody>
          <a:bodyPr wrap="square" rtlCol="0">
            <a:noAutofit/>
          </a:bodyPr>
          <a:lstStyle/>
          <a:p>
            <a:pPr defTabSz="914400"/>
            <a:endParaRPr lang="en-US" sz="1100" dirty="0">
              <a:solidFill>
                <a:prstClr val="black"/>
              </a:solidFill>
              <a:latin typeface="Calibri"/>
            </a:endParaRPr>
          </a:p>
        </p:txBody>
      </p:sp>
      <p:sp>
        <p:nvSpPr>
          <p:cNvPr id="8" name="Text Placeholder 7"/>
          <p:cNvSpPr>
            <a:spLocks noGrp="1"/>
          </p:cNvSpPr>
          <p:nvPr>
            <p:ph type="body" sz="quarter" idx="13"/>
          </p:nvPr>
        </p:nvSpPr>
        <p:spPr>
          <a:xfrm>
            <a:off x="674688" y="898525"/>
            <a:ext cx="7840662" cy="5273675"/>
          </a:xfrm>
          <a:prstGeom prst="rect">
            <a:avLst/>
          </a:prstGeom>
        </p:spPr>
        <p:txBody>
          <a:bodyPr/>
          <a:lstStyle>
            <a:lvl1pPr>
              <a:lnSpc>
                <a:spcPct val="100000"/>
              </a:lnSpc>
              <a:defRPr sz="1100"/>
            </a:lvl1pPr>
            <a:lvl2pPr>
              <a:lnSpc>
                <a:spcPct val="100000"/>
              </a:lnSpc>
              <a:defRPr sz="1100"/>
            </a:lvl2pPr>
            <a:lvl3pPr>
              <a:lnSpc>
                <a:spcPct val="100000"/>
              </a:lnSpc>
              <a:defRPr sz="1100"/>
            </a:lvl3pPr>
            <a:lvl4pPr>
              <a:lnSpc>
                <a:spcPct val="100000"/>
              </a:lnSpc>
              <a:defRPr sz="1100"/>
            </a:lvl4pPr>
            <a:lvl5pPr>
              <a:lnSpc>
                <a:spcPct val="100000"/>
              </a:lnSpc>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4"/>
          </p:nvPr>
        </p:nvSpPr>
        <p:spPr/>
        <p:txBody>
          <a:bodyPr/>
          <a:lstStyle/>
          <a:p>
            <a:endParaRPr lang="en-US" dirty="0">
              <a:solidFill>
                <a:prstClr val="black">
                  <a:tint val="75000"/>
                </a:prstClr>
              </a:solidFill>
              <a:latin typeface="Calibri"/>
            </a:endParaRPr>
          </a:p>
        </p:txBody>
      </p:sp>
      <p:sp>
        <p:nvSpPr>
          <p:cNvPr id="9" name="Footer Placeholder 8"/>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sp>
        <p:nvSpPr>
          <p:cNvPr id="10" name="Slide Number Placeholder 9"/>
          <p:cNvSpPr>
            <a:spLocks noGrp="1"/>
          </p:cNvSpPr>
          <p:nvPr>
            <p:ph type="sldNum" sz="quarter" idx="16"/>
          </p:nvPr>
        </p:nvSpPr>
        <p:spPr>
          <a:xfrm>
            <a:off x="8077200" y="6356350"/>
            <a:ext cx="438150" cy="365125"/>
          </a:xfrm>
        </p:spPr>
        <p:txBody>
          <a:bodyPr/>
          <a:lstStyle/>
          <a:p>
            <a:fld id="{CC5F7F06-EADD-463A-A735-0ECA7A2DBB6D}"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897445458"/>
      </p:ext>
    </p:extLst>
  </p:cSld>
  <p:clrMapOvr>
    <a:masterClrMapping/>
  </p:clrMapOvr>
  <p:timing>
    <p:tnLst>
      <p:par>
        <p:cTn xmlns:p14="http://schemas.microsoft.com/office/powerpoint/2010/mai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1800">
                <a:latin typeface="+mj-lt"/>
              </a:defRPr>
            </a:lvl1pPr>
          </a:lstStyle>
          <a:p>
            <a:r>
              <a:rPr lang="en-US" dirty="0" smtClean="0"/>
              <a:t>Click to edit Master title style</a:t>
            </a:r>
            <a:endParaRPr lang="en-US" dirty="0"/>
          </a:p>
        </p:txBody>
      </p:sp>
      <p:sp>
        <p:nvSpPr>
          <p:cNvPr id="6" name="TextBox 5"/>
          <p:cNvSpPr txBox="1"/>
          <p:nvPr userDrawn="1"/>
        </p:nvSpPr>
        <p:spPr>
          <a:xfrm>
            <a:off x="628650" y="849086"/>
            <a:ext cx="7886700" cy="261610"/>
          </a:xfrm>
          <a:prstGeom prst="rect">
            <a:avLst/>
          </a:prstGeom>
          <a:noFill/>
        </p:spPr>
        <p:txBody>
          <a:bodyPr wrap="square" rtlCol="0">
            <a:noAutofit/>
          </a:bodyPr>
          <a:lstStyle/>
          <a:p>
            <a:pPr defTabSz="914400"/>
            <a:endParaRPr lang="en-US" sz="1100" dirty="0">
              <a:solidFill>
                <a:prstClr val="black"/>
              </a:solidFill>
              <a:latin typeface="Calibri"/>
            </a:endParaRPr>
          </a:p>
        </p:txBody>
      </p:sp>
      <p:sp>
        <p:nvSpPr>
          <p:cNvPr id="8" name="Text Placeholder 7"/>
          <p:cNvSpPr>
            <a:spLocks noGrp="1"/>
          </p:cNvSpPr>
          <p:nvPr>
            <p:ph type="body" sz="quarter" idx="13"/>
          </p:nvPr>
        </p:nvSpPr>
        <p:spPr>
          <a:xfrm>
            <a:off x="674688" y="898525"/>
            <a:ext cx="7840662" cy="5273675"/>
          </a:xfrm>
          <a:prstGeom prst="rect">
            <a:avLst/>
          </a:prstGeom>
        </p:spPr>
        <p:txBody>
          <a:bodyPr/>
          <a:lstStyle>
            <a:lvl1pPr>
              <a:lnSpc>
                <a:spcPct val="100000"/>
              </a:lnSpc>
              <a:defRPr sz="1100"/>
            </a:lvl1pPr>
            <a:lvl2pPr>
              <a:lnSpc>
                <a:spcPct val="100000"/>
              </a:lnSpc>
              <a:defRPr sz="1100"/>
            </a:lvl2pPr>
            <a:lvl3pPr>
              <a:lnSpc>
                <a:spcPct val="100000"/>
              </a:lnSpc>
              <a:defRPr sz="1100"/>
            </a:lvl3pPr>
            <a:lvl4pPr>
              <a:lnSpc>
                <a:spcPct val="100000"/>
              </a:lnSpc>
              <a:defRPr sz="1100"/>
            </a:lvl4pPr>
            <a:lvl5pPr>
              <a:lnSpc>
                <a:spcPct val="100000"/>
              </a:lnSpc>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4"/>
          </p:nvPr>
        </p:nvSpPr>
        <p:spPr/>
        <p:txBody>
          <a:bodyPr/>
          <a:lstStyle/>
          <a:p>
            <a:endParaRPr lang="en-US" dirty="0">
              <a:solidFill>
                <a:prstClr val="black">
                  <a:tint val="75000"/>
                </a:prstClr>
              </a:solidFill>
              <a:latin typeface="Calibri"/>
            </a:endParaRPr>
          </a:p>
        </p:txBody>
      </p:sp>
      <p:sp>
        <p:nvSpPr>
          <p:cNvPr id="9" name="Footer Placeholder 8"/>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sp>
        <p:nvSpPr>
          <p:cNvPr id="10" name="Slide Number Placeholder 9"/>
          <p:cNvSpPr>
            <a:spLocks noGrp="1"/>
          </p:cNvSpPr>
          <p:nvPr>
            <p:ph type="sldNum" sz="quarter" idx="16"/>
          </p:nvPr>
        </p:nvSpPr>
        <p:spPr>
          <a:xfrm>
            <a:off x="8077200" y="6356350"/>
            <a:ext cx="438150" cy="365125"/>
          </a:xfrm>
        </p:spPr>
        <p:txBody>
          <a:bodyPr/>
          <a:lstStyle/>
          <a:p>
            <a:fld id="{CC5F7F06-EADD-463A-A735-0ECA7A2DBB6D}"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925187937"/>
      </p:ext>
    </p:extLst>
  </p:cSld>
  <p:clrMapOvr>
    <a:masterClrMapping/>
  </p:clrMapOvr>
  <p:timing>
    <p:tnLst>
      <p:par>
        <p:cTn xmlns:p14="http://schemas.microsoft.com/office/powerpoint/2010/mai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1800">
                <a:latin typeface="+mj-lt"/>
              </a:defRPr>
            </a:lvl1pPr>
          </a:lstStyle>
          <a:p>
            <a:r>
              <a:rPr lang="en-US" dirty="0" smtClean="0"/>
              <a:t>Click to edit Master title style</a:t>
            </a:r>
            <a:endParaRPr lang="en-US" dirty="0"/>
          </a:p>
        </p:txBody>
      </p:sp>
      <p:sp>
        <p:nvSpPr>
          <p:cNvPr id="6" name="TextBox 5"/>
          <p:cNvSpPr txBox="1"/>
          <p:nvPr userDrawn="1"/>
        </p:nvSpPr>
        <p:spPr>
          <a:xfrm>
            <a:off x="628650" y="849086"/>
            <a:ext cx="7886700" cy="261610"/>
          </a:xfrm>
          <a:prstGeom prst="rect">
            <a:avLst/>
          </a:prstGeom>
          <a:noFill/>
        </p:spPr>
        <p:txBody>
          <a:bodyPr wrap="square" rtlCol="0">
            <a:noAutofit/>
          </a:bodyPr>
          <a:lstStyle/>
          <a:p>
            <a:pPr defTabSz="914400"/>
            <a:endParaRPr lang="en-US" sz="1100" dirty="0">
              <a:solidFill>
                <a:prstClr val="black"/>
              </a:solidFill>
              <a:latin typeface="Calibri"/>
            </a:endParaRPr>
          </a:p>
        </p:txBody>
      </p:sp>
      <p:sp>
        <p:nvSpPr>
          <p:cNvPr id="8" name="Text Placeholder 7"/>
          <p:cNvSpPr>
            <a:spLocks noGrp="1"/>
          </p:cNvSpPr>
          <p:nvPr>
            <p:ph type="body" sz="quarter" idx="13"/>
          </p:nvPr>
        </p:nvSpPr>
        <p:spPr>
          <a:xfrm>
            <a:off x="674688" y="898525"/>
            <a:ext cx="7840662" cy="5273675"/>
          </a:xfrm>
          <a:prstGeom prst="rect">
            <a:avLst/>
          </a:prstGeom>
        </p:spPr>
        <p:txBody>
          <a:bodyPr/>
          <a:lstStyle>
            <a:lvl1pPr>
              <a:lnSpc>
                <a:spcPct val="100000"/>
              </a:lnSpc>
              <a:defRPr sz="1100"/>
            </a:lvl1pPr>
            <a:lvl2pPr>
              <a:lnSpc>
                <a:spcPct val="100000"/>
              </a:lnSpc>
              <a:defRPr sz="1100"/>
            </a:lvl2pPr>
            <a:lvl3pPr>
              <a:lnSpc>
                <a:spcPct val="100000"/>
              </a:lnSpc>
              <a:defRPr sz="1100"/>
            </a:lvl3pPr>
            <a:lvl4pPr>
              <a:lnSpc>
                <a:spcPct val="100000"/>
              </a:lnSpc>
              <a:defRPr sz="1100"/>
            </a:lvl4pPr>
            <a:lvl5pPr>
              <a:lnSpc>
                <a:spcPct val="100000"/>
              </a:lnSpc>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4"/>
          </p:nvPr>
        </p:nvSpPr>
        <p:spPr/>
        <p:txBody>
          <a:bodyPr/>
          <a:lstStyle/>
          <a:p>
            <a:endParaRPr lang="en-US" dirty="0">
              <a:solidFill>
                <a:prstClr val="black">
                  <a:tint val="75000"/>
                </a:prstClr>
              </a:solidFill>
              <a:latin typeface="Calibri"/>
            </a:endParaRPr>
          </a:p>
        </p:txBody>
      </p:sp>
      <p:sp>
        <p:nvSpPr>
          <p:cNvPr id="9" name="Footer Placeholder 8"/>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sp>
        <p:nvSpPr>
          <p:cNvPr id="10" name="Slide Number Placeholder 9"/>
          <p:cNvSpPr>
            <a:spLocks noGrp="1"/>
          </p:cNvSpPr>
          <p:nvPr>
            <p:ph type="sldNum" sz="quarter" idx="16"/>
          </p:nvPr>
        </p:nvSpPr>
        <p:spPr>
          <a:xfrm>
            <a:off x="8077200" y="6356350"/>
            <a:ext cx="438150" cy="365125"/>
          </a:xfrm>
        </p:spPr>
        <p:txBody>
          <a:bodyPr/>
          <a:lstStyle/>
          <a:p>
            <a:fld id="{CC5F7F06-EADD-463A-A735-0ECA7A2DBB6D}"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014844862"/>
      </p:ext>
    </p:extLst>
  </p:cSld>
  <p:clrMapOvr>
    <a:masterClrMapping/>
  </p:clrMapOvr>
  <p:timing>
    <p:tnLst>
      <p:par>
        <p:cTn xmlns:p14="http://schemas.microsoft.com/office/powerpoint/2010/mai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1800">
                <a:latin typeface="+mj-lt"/>
              </a:defRPr>
            </a:lvl1pPr>
          </a:lstStyle>
          <a:p>
            <a:r>
              <a:rPr lang="en-US" dirty="0" smtClean="0"/>
              <a:t>Click to edit Master title style</a:t>
            </a:r>
            <a:endParaRPr lang="en-US" dirty="0"/>
          </a:p>
        </p:txBody>
      </p:sp>
      <p:sp>
        <p:nvSpPr>
          <p:cNvPr id="6" name="TextBox 5"/>
          <p:cNvSpPr txBox="1"/>
          <p:nvPr userDrawn="1"/>
        </p:nvSpPr>
        <p:spPr>
          <a:xfrm>
            <a:off x="628650" y="849086"/>
            <a:ext cx="7886700" cy="261610"/>
          </a:xfrm>
          <a:prstGeom prst="rect">
            <a:avLst/>
          </a:prstGeom>
          <a:noFill/>
        </p:spPr>
        <p:txBody>
          <a:bodyPr wrap="square" rtlCol="0">
            <a:noAutofit/>
          </a:bodyPr>
          <a:lstStyle/>
          <a:p>
            <a:pPr defTabSz="914400"/>
            <a:endParaRPr lang="en-US" sz="1100" dirty="0">
              <a:solidFill>
                <a:prstClr val="black"/>
              </a:solidFill>
              <a:latin typeface="Calibri"/>
            </a:endParaRPr>
          </a:p>
        </p:txBody>
      </p:sp>
      <p:sp>
        <p:nvSpPr>
          <p:cNvPr id="8" name="Text Placeholder 7"/>
          <p:cNvSpPr>
            <a:spLocks noGrp="1"/>
          </p:cNvSpPr>
          <p:nvPr>
            <p:ph type="body" sz="quarter" idx="13"/>
          </p:nvPr>
        </p:nvSpPr>
        <p:spPr>
          <a:xfrm>
            <a:off x="674688" y="898525"/>
            <a:ext cx="7840662" cy="5273675"/>
          </a:xfrm>
          <a:prstGeom prst="rect">
            <a:avLst/>
          </a:prstGeom>
        </p:spPr>
        <p:txBody>
          <a:bodyPr/>
          <a:lstStyle>
            <a:lvl1pPr>
              <a:lnSpc>
                <a:spcPct val="100000"/>
              </a:lnSpc>
              <a:defRPr sz="1100"/>
            </a:lvl1pPr>
            <a:lvl2pPr>
              <a:lnSpc>
                <a:spcPct val="100000"/>
              </a:lnSpc>
              <a:defRPr sz="1100"/>
            </a:lvl2pPr>
            <a:lvl3pPr>
              <a:lnSpc>
                <a:spcPct val="100000"/>
              </a:lnSpc>
              <a:defRPr sz="1100"/>
            </a:lvl3pPr>
            <a:lvl4pPr>
              <a:lnSpc>
                <a:spcPct val="100000"/>
              </a:lnSpc>
              <a:defRPr sz="1100"/>
            </a:lvl4pPr>
            <a:lvl5pPr>
              <a:lnSpc>
                <a:spcPct val="100000"/>
              </a:lnSpc>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4"/>
          </p:nvPr>
        </p:nvSpPr>
        <p:spPr/>
        <p:txBody>
          <a:bodyPr/>
          <a:lstStyle/>
          <a:p>
            <a:endParaRPr lang="en-US" dirty="0">
              <a:solidFill>
                <a:prstClr val="black">
                  <a:tint val="75000"/>
                </a:prstClr>
              </a:solidFill>
              <a:latin typeface="Calibri"/>
            </a:endParaRPr>
          </a:p>
        </p:txBody>
      </p:sp>
      <p:sp>
        <p:nvSpPr>
          <p:cNvPr id="9" name="Footer Placeholder 8"/>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sp>
        <p:nvSpPr>
          <p:cNvPr id="10" name="Slide Number Placeholder 9"/>
          <p:cNvSpPr>
            <a:spLocks noGrp="1"/>
          </p:cNvSpPr>
          <p:nvPr>
            <p:ph type="sldNum" sz="quarter" idx="16"/>
          </p:nvPr>
        </p:nvSpPr>
        <p:spPr>
          <a:xfrm>
            <a:off x="8077200" y="6356350"/>
            <a:ext cx="438150" cy="365125"/>
          </a:xfrm>
        </p:spPr>
        <p:txBody>
          <a:bodyPr/>
          <a:lstStyle/>
          <a:p>
            <a:fld id="{CC5F7F06-EADD-463A-A735-0ECA7A2DBB6D}"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045769878"/>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2615D8-F623-D24F-AF8E-6471C3D9342F}" type="datetimeFigureOut">
              <a:rPr lang="en-US" smtClean="0"/>
              <a:t>5/19/16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88AEC-47CF-B442-BC53-701A404D1CED}" type="slidenum">
              <a:rPr lang="en-US" smtClean="0"/>
              <a:t>‹#›</a:t>
            </a:fld>
            <a:endParaRPr lang="en-US"/>
          </a:p>
        </p:txBody>
      </p:sp>
    </p:spTree>
    <p:extLst>
      <p:ext uri="{BB962C8B-B14F-4D97-AF65-F5344CB8AC3E}">
        <p14:creationId xmlns:p14="http://schemas.microsoft.com/office/powerpoint/2010/main" val="3913481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2615D8-F623-D24F-AF8E-6471C3D9342F}" type="datetimeFigureOut">
              <a:rPr lang="en-US" smtClean="0"/>
              <a:t>5/19/16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488AEC-47CF-B442-BC53-701A404D1CED}" type="slidenum">
              <a:rPr lang="en-US" smtClean="0"/>
              <a:t>‹#›</a:t>
            </a:fld>
            <a:endParaRPr lang="en-US"/>
          </a:p>
        </p:txBody>
      </p:sp>
    </p:spTree>
    <p:extLst>
      <p:ext uri="{BB962C8B-B14F-4D97-AF65-F5344CB8AC3E}">
        <p14:creationId xmlns:p14="http://schemas.microsoft.com/office/powerpoint/2010/main" val="298208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2615D8-F623-D24F-AF8E-6471C3D9342F}" type="datetimeFigureOut">
              <a:rPr lang="en-US" smtClean="0"/>
              <a:t>5/19/16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488AEC-47CF-B442-BC53-701A404D1CED}" type="slidenum">
              <a:rPr lang="en-US" smtClean="0"/>
              <a:t>‹#›</a:t>
            </a:fld>
            <a:endParaRPr lang="en-US"/>
          </a:p>
        </p:txBody>
      </p:sp>
    </p:spTree>
    <p:extLst>
      <p:ext uri="{BB962C8B-B14F-4D97-AF65-F5344CB8AC3E}">
        <p14:creationId xmlns:p14="http://schemas.microsoft.com/office/powerpoint/2010/main" val="1639481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2615D8-F623-D24F-AF8E-6471C3D9342F}" type="datetimeFigureOut">
              <a:rPr lang="en-US" smtClean="0"/>
              <a:t>5/19/16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488AEC-47CF-B442-BC53-701A404D1CED}" type="slidenum">
              <a:rPr lang="en-US" smtClean="0"/>
              <a:t>‹#›</a:t>
            </a:fld>
            <a:endParaRPr lang="en-US"/>
          </a:p>
        </p:txBody>
      </p:sp>
    </p:spTree>
    <p:extLst>
      <p:ext uri="{BB962C8B-B14F-4D97-AF65-F5344CB8AC3E}">
        <p14:creationId xmlns:p14="http://schemas.microsoft.com/office/powerpoint/2010/main" val="400802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2615D8-F623-D24F-AF8E-6471C3D9342F}" type="datetimeFigureOut">
              <a:rPr lang="en-US" smtClean="0"/>
              <a:t>5/19/16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488AEC-47CF-B442-BC53-701A404D1CED}" type="slidenum">
              <a:rPr lang="en-US" smtClean="0"/>
              <a:t>‹#›</a:t>
            </a:fld>
            <a:endParaRPr lang="en-US"/>
          </a:p>
        </p:txBody>
      </p:sp>
    </p:spTree>
    <p:extLst>
      <p:ext uri="{BB962C8B-B14F-4D97-AF65-F5344CB8AC3E}">
        <p14:creationId xmlns:p14="http://schemas.microsoft.com/office/powerpoint/2010/main" val="3176535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2615D8-F623-D24F-AF8E-6471C3D9342F}" type="datetimeFigureOut">
              <a:rPr lang="en-US" smtClean="0"/>
              <a:t>5/19/16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488AEC-47CF-B442-BC53-701A404D1CED}" type="slidenum">
              <a:rPr lang="en-US" smtClean="0"/>
              <a:t>‹#›</a:t>
            </a:fld>
            <a:endParaRPr lang="en-US"/>
          </a:p>
        </p:txBody>
      </p:sp>
    </p:spTree>
    <p:extLst>
      <p:ext uri="{BB962C8B-B14F-4D97-AF65-F5344CB8AC3E}">
        <p14:creationId xmlns:p14="http://schemas.microsoft.com/office/powerpoint/2010/main" val="3921716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2615D8-F623-D24F-AF8E-6471C3D9342F}" type="datetimeFigureOut">
              <a:rPr lang="en-US" smtClean="0"/>
              <a:t>5/19/16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488AEC-47CF-B442-BC53-701A404D1CED}" type="slidenum">
              <a:rPr lang="en-US" smtClean="0"/>
              <a:t>‹#›</a:t>
            </a:fld>
            <a:endParaRPr lang="en-US"/>
          </a:p>
        </p:txBody>
      </p:sp>
    </p:spTree>
    <p:extLst>
      <p:ext uri="{BB962C8B-B14F-4D97-AF65-F5344CB8AC3E}">
        <p14:creationId xmlns:p14="http://schemas.microsoft.com/office/powerpoint/2010/main" val="3308004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2615D8-F623-D24F-AF8E-6471C3D9342F}" type="datetimeFigureOut">
              <a:rPr lang="en-US" smtClean="0"/>
              <a:t>5/19/16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488AEC-47CF-B442-BC53-701A404D1CED}" type="slidenum">
              <a:rPr lang="en-US" smtClean="0"/>
              <a:t>‹#›</a:t>
            </a:fld>
            <a:endParaRPr lang="en-US"/>
          </a:p>
        </p:txBody>
      </p:sp>
    </p:spTree>
    <p:extLst>
      <p:ext uri="{BB962C8B-B14F-4D97-AF65-F5344CB8AC3E}">
        <p14:creationId xmlns:p14="http://schemas.microsoft.com/office/powerpoint/2010/main" val="231365317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2615D8-F623-D24F-AF8E-6471C3D9342F}" type="datetimeFigureOut">
              <a:rPr lang="en-US" smtClean="0"/>
              <a:t>5/19/16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488AEC-47CF-B442-BC53-701A404D1CED}" type="slidenum">
              <a:rPr lang="en-US" smtClean="0"/>
              <a:t>‹#›</a:t>
            </a:fld>
            <a:endParaRPr lang="en-US"/>
          </a:p>
        </p:txBody>
      </p:sp>
    </p:spTree>
    <p:extLst>
      <p:ext uri="{BB962C8B-B14F-4D97-AF65-F5344CB8AC3E}">
        <p14:creationId xmlns:p14="http://schemas.microsoft.com/office/powerpoint/2010/main" val="15063004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364218"/>
          </a:xfrm>
          <a:prstGeom prst="rect">
            <a:avLst/>
          </a:prstGeom>
          <a:ln>
            <a:noFill/>
          </a:ln>
        </p:spPr>
        <p:txBody>
          <a:bodyPr vert="horz" lIns="91440" tIns="45720" rIns="91440" bIns="45720" rtlCol="0" anchor="ctr">
            <a:noAutofit/>
          </a:bodyPr>
          <a:lstStyle/>
          <a:p>
            <a:r>
              <a:rPr lang="en-US" dirty="0" smtClean="0"/>
              <a:t>Click to edit Master title style</a:t>
            </a:r>
            <a:endParaRPr lang="en-US" dirty="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CC5F7F06-EADD-463A-A735-0ECA7A2DBB6D}" type="slidenum">
              <a:rPr lang="en-US" smtClean="0">
                <a:solidFill>
                  <a:prstClr val="black">
                    <a:tint val="75000"/>
                  </a:prstClr>
                </a:solidFill>
                <a:latin typeface="Calibri"/>
              </a:rPr>
              <a:pPr defTabSz="914400"/>
              <a:t>‹#›</a:t>
            </a:fld>
            <a:endParaRPr lang="en-US">
              <a:solidFill>
                <a:prstClr val="black">
                  <a:tint val="75000"/>
                </a:prstClr>
              </a:solidFill>
              <a:latin typeface="Calibri"/>
            </a:endParaRPr>
          </a:p>
        </p:txBody>
      </p:sp>
      <p:cxnSp>
        <p:nvCxnSpPr>
          <p:cNvPr id="9" name="Straight Connector 8"/>
          <p:cNvCxnSpPr/>
          <p:nvPr userDrawn="1"/>
        </p:nvCxnSpPr>
        <p:spPr>
          <a:xfrm>
            <a:off x="628650" y="734786"/>
            <a:ext cx="7886700" cy="5443"/>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554463271"/>
      </p:ext>
    </p:extLst>
  </p:cSld>
  <p:clrMap bg1="lt1" tx1="dk1" bg2="lt2" tx2="dk2" accent1="accent1" accent2="accent2" accent3="accent3" accent4="accent4" accent5="accent5" accent6="accent6" hlink="hlink" folHlink="folHlink"/>
  <p:sldLayoutIdLst>
    <p:sldLayoutId id="2147483661" r:id="rId1"/>
  </p:sldLayoutIdLst>
  <p:timing>
    <p:tnLst>
      <p:par>
        <p:cTn xmlns:p14="http://schemas.microsoft.com/office/powerpoint/2010/main" id="1" dur="indefinite" restart="never" nodeType="tmRoot"/>
      </p:par>
    </p:tnLst>
  </p:timing>
  <p:hf hdr="0" dt="0"/>
  <p:txStyles>
    <p:titleStyle>
      <a:lvl1pPr algn="l" defTabSz="914400" rtl="0" eaLnBrk="1" latinLnBrk="0" hangingPunct="1">
        <a:lnSpc>
          <a:spcPct val="90000"/>
        </a:lnSpc>
        <a:spcBef>
          <a:spcPct val="0"/>
        </a:spcBef>
        <a:buNone/>
        <a:defRPr sz="18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1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364218"/>
          </a:xfrm>
          <a:prstGeom prst="rect">
            <a:avLst/>
          </a:prstGeom>
          <a:ln>
            <a:noFill/>
          </a:ln>
        </p:spPr>
        <p:txBody>
          <a:bodyPr vert="horz" lIns="91440" tIns="45720" rIns="91440" bIns="45720" rtlCol="0" anchor="ctr">
            <a:noAutofit/>
          </a:bodyPr>
          <a:lstStyle/>
          <a:p>
            <a:r>
              <a:rPr lang="en-US" dirty="0" smtClean="0"/>
              <a:t>Click to edit Master title style</a:t>
            </a:r>
            <a:endParaRPr lang="en-US" dirty="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r>
              <a:rPr lang="en-US" smtClean="0">
                <a:solidFill>
                  <a:prstClr val="black">
                    <a:tint val="75000"/>
                  </a:prstClr>
                </a:solidFill>
                <a:latin typeface="Calibri"/>
              </a:rPr>
              <a:t>EAG:  Gr 9-10 ELA Scope and Sequence</a:t>
            </a:r>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CC5F7F06-EADD-463A-A735-0ECA7A2DBB6D}" type="slidenum">
              <a:rPr lang="en-US" smtClean="0">
                <a:solidFill>
                  <a:prstClr val="black">
                    <a:tint val="75000"/>
                  </a:prstClr>
                </a:solidFill>
                <a:latin typeface="Calibri"/>
              </a:rPr>
              <a:pPr defTabSz="914400"/>
              <a:t>‹#›</a:t>
            </a:fld>
            <a:endParaRPr lang="en-US">
              <a:solidFill>
                <a:prstClr val="black">
                  <a:tint val="75000"/>
                </a:prstClr>
              </a:solidFill>
              <a:latin typeface="Calibri"/>
            </a:endParaRPr>
          </a:p>
        </p:txBody>
      </p:sp>
      <p:cxnSp>
        <p:nvCxnSpPr>
          <p:cNvPr id="9" name="Straight Connector 8"/>
          <p:cNvCxnSpPr/>
          <p:nvPr userDrawn="1"/>
        </p:nvCxnSpPr>
        <p:spPr>
          <a:xfrm>
            <a:off x="628650" y="734786"/>
            <a:ext cx="7886700" cy="5443"/>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839040388"/>
      </p:ext>
    </p:extLst>
  </p:cSld>
  <p:clrMap bg1="lt1" tx1="dk1" bg2="lt2" tx2="dk2" accent1="accent1" accent2="accent2" accent3="accent3" accent4="accent4" accent5="accent5" accent6="accent6" hlink="hlink" folHlink="folHlink"/>
  <p:sldLayoutIdLst>
    <p:sldLayoutId id="2147483664" r:id="rId1"/>
  </p:sldLayoutIdLst>
  <p:timing>
    <p:tnLst>
      <p:par>
        <p:cTn xmlns:p14="http://schemas.microsoft.com/office/powerpoint/2010/main" id="1" dur="indefinite" restart="never" nodeType="tmRoot"/>
      </p:par>
    </p:tnLst>
  </p:timing>
  <p:hf hdr="0" dt="0"/>
  <p:txStyles>
    <p:titleStyle>
      <a:lvl1pPr algn="l" defTabSz="914400" rtl="0" eaLnBrk="1" latinLnBrk="0" hangingPunct="1">
        <a:lnSpc>
          <a:spcPct val="90000"/>
        </a:lnSpc>
        <a:spcBef>
          <a:spcPct val="0"/>
        </a:spcBef>
        <a:buNone/>
        <a:defRPr sz="18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1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364218"/>
          </a:xfrm>
          <a:prstGeom prst="rect">
            <a:avLst/>
          </a:prstGeom>
          <a:ln>
            <a:noFill/>
          </a:ln>
        </p:spPr>
        <p:txBody>
          <a:bodyPr vert="horz" lIns="91440" tIns="45720" rIns="91440" bIns="45720" rtlCol="0" anchor="ctr">
            <a:noAutofit/>
          </a:bodyPr>
          <a:lstStyle/>
          <a:p>
            <a:r>
              <a:rPr lang="en-US" dirty="0" smtClean="0"/>
              <a:t>Click to edit Master title style</a:t>
            </a:r>
            <a:endParaRPr lang="en-US" dirty="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r>
              <a:rPr lang="en-US" smtClean="0">
                <a:solidFill>
                  <a:prstClr val="black">
                    <a:tint val="75000"/>
                  </a:prstClr>
                </a:solidFill>
                <a:latin typeface="Calibri"/>
              </a:rPr>
              <a:t>EAG:  Gr 9-10 ELA Scope and Sequence</a:t>
            </a:r>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CC5F7F06-EADD-463A-A735-0ECA7A2DBB6D}" type="slidenum">
              <a:rPr lang="en-US" smtClean="0">
                <a:solidFill>
                  <a:prstClr val="black">
                    <a:tint val="75000"/>
                  </a:prstClr>
                </a:solidFill>
                <a:latin typeface="Calibri"/>
              </a:rPr>
              <a:pPr defTabSz="914400"/>
              <a:t>‹#›</a:t>
            </a:fld>
            <a:endParaRPr lang="en-US">
              <a:solidFill>
                <a:prstClr val="black">
                  <a:tint val="75000"/>
                </a:prstClr>
              </a:solidFill>
              <a:latin typeface="Calibri"/>
            </a:endParaRPr>
          </a:p>
        </p:txBody>
      </p:sp>
      <p:cxnSp>
        <p:nvCxnSpPr>
          <p:cNvPr id="9" name="Straight Connector 8"/>
          <p:cNvCxnSpPr/>
          <p:nvPr userDrawn="1"/>
        </p:nvCxnSpPr>
        <p:spPr>
          <a:xfrm>
            <a:off x="628650" y="734786"/>
            <a:ext cx="7886700" cy="5443"/>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114551221"/>
      </p:ext>
    </p:extLst>
  </p:cSld>
  <p:clrMap bg1="lt1" tx1="dk1" bg2="lt2" tx2="dk2" accent1="accent1" accent2="accent2" accent3="accent3" accent4="accent4" accent5="accent5" accent6="accent6" hlink="hlink" folHlink="folHlink"/>
  <p:sldLayoutIdLst>
    <p:sldLayoutId id="2147483666" r:id="rId1"/>
  </p:sldLayoutIdLst>
  <p:timing>
    <p:tnLst>
      <p:par>
        <p:cTn xmlns:p14="http://schemas.microsoft.com/office/powerpoint/2010/main" id="1" dur="indefinite" restart="never" nodeType="tmRoot"/>
      </p:par>
    </p:tnLst>
  </p:timing>
  <p:hf hdr="0" dt="0"/>
  <p:txStyles>
    <p:titleStyle>
      <a:lvl1pPr algn="l" defTabSz="914400" rtl="0" eaLnBrk="1" latinLnBrk="0" hangingPunct="1">
        <a:lnSpc>
          <a:spcPct val="90000"/>
        </a:lnSpc>
        <a:spcBef>
          <a:spcPct val="0"/>
        </a:spcBef>
        <a:buNone/>
        <a:defRPr sz="18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1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364218"/>
          </a:xfrm>
          <a:prstGeom prst="rect">
            <a:avLst/>
          </a:prstGeom>
          <a:ln>
            <a:noFill/>
          </a:ln>
        </p:spPr>
        <p:txBody>
          <a:bodyPr vert="horz" lIns="91440" tIns="45720" rIns="91440" bIns="45720" rtlCol="0" anchor="ctr">
            <a:noAutofit/>
          </a:bodyPr>
          <a:lstStyle/>
          <a:p>
            <a:r>
              <a:rPr lang="en-US" dirty="0" smtClean="0"/>
              <a:t>Click to edit Master title style</a:t>
            </a:r>
            <a:endParaRPr lang="en-US" dirty="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CC5F7F06-EADD-463A-A735-0ECA7A2DBB6D}" type="slidenum">
              <a:rPr lang="en-US" smtClean="0">
                <a:solidFill>
                  <a:prstClr val="black">
                    <a:tint val="75000"/>
                  </a:prstClr>
                </a:solidFill>
                <a:latin typeface="Calibri"/>
              </a:rPr>
              <a:pPr defTabSz="914400"/>
              <a:t>‹#›</a:t>
            </a:fld>
            <a:endParaRPr lang="en-US">
              <a:solidFill>
                <a:prstClr val="black">
                  <a:tint val="75000"/>
                </a:prstClr>
              </a:solidFill>
              <a:latin typeface="Calibri"/>
            </a:endParaRPr>
          </a:p>
        </p:txBody>
      </p:sp>
      <p:cxnSp>
        <p:nvCxnSpPr>
          <p:cNvPr id="9" name="Straight Connector 8"/>
          <p:cNvCxnSpPr/>
          <p:nvPr userDrawn="1"/>
        </p:nvCxnSpPr>
        <p:spPr>
          <a:xfrm>
            <a:off x="628650" y="734786"/>
            <a:ext cx="7886700" cy="5443"/>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666452943"/>
      </p:ext>
    </p:extLst>
  </p:cSld>
  <p:clrMap bg1="lt1" tx1="dk1" bg2="lt2" tx2="dk2" accent1="accent1" accent2="accent2" accent3="accent3" accent4="accent4" accent5="accent5" accent6="accent6" hlink="hlink" folHlink="folHlink"/>
  <p:sldLayoutIdLst>
    <p:sldLayoutId id="2147483668" r:id="rId1"/>
  </p:sldLayoutIdLst>
  <p:timing>
    <p:tnLst>
      <p:par>
        <p:cTn xmlns:p14="http://schemas.microsoft.com/office/powerpoint/2010/main" id="1" dur="indefinite" restart="never" nodeType="tmRoot"/>
      </p:par>
    </p:tnLst>
  </p:timing>
  <p:hf hdr="0" dt="0"/>
  <p:txStyles>
    <p:titleStyle>
      <a:lvl1pPr algn="l" defTabSz="914400" rtl="0" eaLnBrk="1" latinLnBrk="0" hangingPunct="1">
        <a:lnSpc>
          <a:spcPct val="90000"/>
        </a:lnSpc>
        <a:spcBef>
          <a:spcPct val="0"/>
        </a:spcBef>
        <a:buNone/>
        <a:defRPr sz="18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1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364218"/>
          </a:xfrm>
          <a:prstGeom prst="rect">
            <a:avLst/>
          </a:prstGeom>
          <a:ln>
            <a:noFill/>
          </a:ln>
        </p:spPr>
        <p:txBody>
          <a:bodyPr vert="horz" lIns="91440" tIns="45720" rIns="91440" bIns="45720" rtlCol="0" anchor="ctr">
            <a:noAutofit/>
          </a:bodyPr>
          <a:lstStyle/>
          <a:p>
            <a:r>
              <a:rPr lang="en-US" dirty="0" smtClean="0"/>
              <a:t>Click to edit Master title style</a:t>
            </a:r>
            <a:endParaRPr lang="en-US" dirty="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CC5F7F06-EADD-463A-A735-0ECA7A2DBB6D}" type="slidenum">
              <a:rPr lang="en-US" smtClean="0">
                <a:solidFill>
                  <a:prstClr val="black">
                    <a:tint val="75000"/>
                  </a:prstClr>
                </a:solidFill>
                <a:latin typeface="Calibri"/>
              </a:rPr>
              <a:pPr defTabSz="914400"/>
              <a:t>‹#›</a:t>
            </a:fld>
            <a:endParaRPr lang="en-US">
              <a:solidFill>
                <a:prstClr val="black">
                  <a:tint val="75000"/>
                </a:prstClr>
              </a:solidFill>
              <a:latin typeface="Calibri"/>
            </a:endParaRPr>
          </a:p>
        </p:txBody>
      </p:sp>
      <p:cxnSp>
        <p:nvCxnSpPr>
          <p:cNvPr id="9" name="Straight Connector 8"/>
          <p:cNvCxnSpPr/>
          <p:nvPr userDrawn="1"/>
        </p:nvCxnSpPr>
        <p:spPr>
          <a:xfrm>
            <a:off x="628650" y="734786"/>
            <a:ext cx="7886700" cy="5443"/>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611146457"/>
      </p:ext>
    </p:extLst>
  </p:cSld>
  <p:clrMap bg1="lt1" tx1="dk1" bg2="lt2" tx2="dk2" accent1="accent1" accent2="accent2" accent3="accent3" accent4="accent4" accent5="accent5" accent6="accent6" hlink="hlink" folHlink="folHlink"/>
  <p:sldLayoutIdLst>
    <p:sldLayoutId id="2147483670" r:id="rId1"/>
  </p:sldLayoutIdLst>
  <p:timing>
    <p:tnLst>
      <p:par>
        <p:cTn xmlns:p14="http://schemas.microsoft.com/office/powerpoint/2010/main" id="1" dur="indefinite" restart="never" nodeType="tmRoot"/>
      </p:par>
    </p:tnLst>
  </p:timing>
  <p:hf hdr="0" dt="0"/>
  <p:txStyles>
    <p:titleStyle>
      <a:lvl1pPr algn="l" defTabSz="914400" rtl="0" eaLnBrk="1" latinLnBrk="0" hangingPunct="1">
        <a:lnSpc>
          <a:spcPct val="90000"/>
        </a:lnSpc>
        <a:spcBef>
          <a:spcPct val="0"/>
        </a:spcBef>
        <a:buNone/>
        <a:defRPr sz="18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1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364218"/>
          </a:xfrm>
          <a:prstGeom prst="rect">
            <a:avLst/>
          </a:prstGeom>
          <a:ln>
            <a:noFill/>
          </a:ln>
        </p:spPr>
        <p:txBody>
          <a:bodyPr vert="horz" lIns="91440" tIns="45720" rIns="91440" bIns="45720" rtlCol="0" anchor="ctr">
            <a:noAutofit/>
          </a:bodyPr>
          <a:lstStyle/>
          <a:p>
            <a:r>
              <a:rPr lang="en-US" dirty="0" smtClean="0"/>
              <a:t>Click to edit Master title style</a:t>
            </a:r>
            <a:endParaRPr lang="en-US" dirty="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CC5F7F06-EADD-463A-A735-0ECA7A2DBB6D}" type="slidenum">
              <a:rPr lang="en-US" smtClean="0">
                <a:solidFill>
                  <a:prstClr val="black">
                    <a:tint val="75000"/>
                  </a:prstClr>
                </a:solidFill>
                <a:latin typeface="Calibri"/>
              </a:rPr>
              <a:pPr defTabSz="914400"/>
              <a:t>‹#›</a:t>
            </a:fld>
            <a:endParaRPr lang="en-US">
              <a:solidFill>
                <a:prstClr val="black">
                  <a:tint val="75000"/>
                </a:prstClr>
              </a:solidFill>
              <a:latin typeface="Calibri"/>
            </a:endParaRPr>
          </a:p>
        </p:txBody>
      </p:sp>
      <p:cxnSp>
        <p:nvCxnSpPr>
          <p:cNvPr id="9" name="Straight Connector 8"/>
          <p:cNvCxnSpPr/>
          <p:nvPr userDrawn="1"/>
        </p:nvCxnSpPr>
        <p:spPr>
          <a:xfrm>
            <a:off x="628650" y="734786"/>
            <a:ext cx="7886700" cy="5443"/>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061278555"/>
      </p:ext>
    </p:extLst>
  </p:cSld>
  <p:clrMap bg1="lt1" tx1="dk1" bg2="lt2" tx2="dk2" accent1="accent1" accent2="accent2" accent3="accent3" accent4="accent4" accent5="accent5" accent6="accent6" hlink="hlink" folHlink="folHlink"/>
  <p:sldLayoutIdLst>
    <p:sldLayoutId id="2147483672" r:id="rId1"/>
  </p:sldLayoutIdLst>
  <p:timing>
    <p:tnLst>
      <p:par>
        <p:cTn xmlns:p14="http://schemas.microsoft.com/office/powerpoint/2010/main" id="1" dur="indefinite" restart="never" nodeType="tmRoot"/>
      </p:par>
    </p:tnLst>
  </p:timing>
  <p:hf hdr="0" dt="0"/>
  <p:txStyles>
    <p:titleStyle>
      <a:lvl1pPr algn="l" defTabSz="914400" rtl="0" eaLnBrk="1" latinLnBrk="0" hangingPunct="1">
        <a:lnSpc>
          <a:spcPct val="90000"/>
        </a:lnSpc>
        <a:spcBef>
          <a:spcPct val="0"/>
        </a:spcBef>
        <a:buNone/>
        <a:defRPr sz="18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1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364218"/>
          </a:xfrm>
          <a:prstGeom prst="rect">
            <a:avLst/>
          </a:prstGeom>
          <a:ln>
            <a:noFill/>
          </a:ln>
        </p:spPr>
        <p:txBody>
          <a:bodyPr vert="horz" lIns="91440" tIns="45720" rIns="91440" bIns="45720" rtlCol="0" anchor="ctr">
            <a:noAutofit/>
          </a:bodyPr>
          <a:lstStyle/>
          <a:p>
            <a:r>
              <a:rPr lang="en-US" dirty="0" smtClean="0"/>
              <a:t>Click to edit Master title style</a:t>
            </a:r>
            <a:endParaRPr lang="en-US" dirty="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CC5F7F06-EADD-463A-A735-0ECA7A2DBB6D}" type="slidenum">
              <a:rPr lang="en-US" smtClean="0">
                <a:solidFill>
                  <a:prstClr val="black">
                    <a:tint val="75000"/>
                  </a:prstClr>
                </a:solidFill>
                <a:latin typeface="Calibri"/>
              </a:rPr>
              <a:pPr defTabSz="914400"/>
              <a:t>‹#›</a:t>
            </a:fld>
            <a:endParaRPr lang="en-US">
              <a:solidFill>
                <a:prstClr val="black">
                  <a:tint val="75000"/>
                </a:prstClr>
              </a:solidFill>
              <a:latin typeface="Calibri"/>
            </a:endParaRPr>
          </a:p>
        </p:txBody>
      </p:sp>
      <p:cxnSp>
        <p:nvCxnSpPr>
          <p:cNvPr id="9" name="Straight Connector 8"/>
          <p:cNvCxnSpPr/>
          <p:nvPr userDrawn="1"/>
        </p:nvCxnSpPr>
        <p:spPr>
          <a:xfrm>
            <a:off x="628650" y="734786"/>
            <a:ext cx="7886700" cy="5443"/>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90947164"/>
      </p:ext>
    </p:extLst>
  </p:cSld>
  <p:clrMap bg1="lt1" tx1="dk1" bg2="lt2" tx2="dk2" accent1="accent1" accent2="accent2" accent3="accent3" accent4="accent4" accent5="accent5" accent6="accent6" hlink="hlink" folHlink="folHlink"/>
  <p:sldLayoutIdLst>
    <p:sldLayoutId id="2147483674" r:id="rId1"/>
  </p:sldLayoutIdLst>
  <p:timing>
    <p:tnLst>
      <p:par>
        <p:cTn xmlns:p14="http://schemas.microsoft.com/office/powerpoint/2010/main" id="1" dur="indefinite" restart="never" nodeType="tmRoot"/>
      </p:par>
    </p:tnLst>
  </p:timing>
  <p:hf hdr="0" dt="0"/>
  <p:txStyles>
    <p:titleStyle>
      <a:lvl1pPr algn="l" defTabSz="914400" rtl="0" eaLnBrk="1" latinLnBrk="0" hangingPunct="1">
        <a:lnSpc>
          <a:spcPct val="90000"/>
        </a:lnSpc>
        <a:spcBef>
          <a:spcPct val="0"/>
        </a:spcBef>
        <a:buNone/>
        <a:defRPr sz="18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1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7CDA6"/>
        </a:solidFill>
        <a:effectLst/>
      </p:bgPr>
    </p:bg>
    <p:spTree>
      <p:nvGrpSpPr>
        <p:cNvPr id="1" name=""/>
        <p:cNvGrpSpPr/>
        <p:nvPr/>
      </p:nvGrpSpPr>
      <p:grpSpPr>
        <a:xfrm>
          <a:off x="0" y="0"/>
          <a:ext cx="0" cy="0"/>
          <a:chOff x="0" y="0"/>
          <a:chExt cx="0" cy="0"/>
        </a:xfrm>
      </p:grpSpPr>
      <p:pic>
        <p:nvPicPr>
          <p:cNvPr id="4" name="Picture 3"/>
          <p:cNvPicPr/>
          <p:nvPr/>
        </p:nvPicPr>
        <p:blipFill>
          <a:blip r:embed="rId3">
            <a:alphaModFix amt="40000"/>
            <a:extLst>
              <a:ext uri="{28A0092B-C50C-407E-A947-70E740481C1C}">
                <a14:useLocalDpi xmlns:a14="http://schemas.microsoft.com/office/drawing/2010/main" val="0"/>
              </a:ext>
            </a:extLst>
          </a:blip>
          <a:srcRect/>
          <a:stretch>
            <a:fillRect/>
          </a:stretch>
        </p:blipFill>
        <p:spPr bwMode="auto">
          <a:xfrm>
            <a:off x="641805" y="0"/>
            <a:ext cx="7988410" cy="6690732"/>
          </a:xfrm>
          <a:prstGeom prst="rect">
            <a:avLst/>
          </a:prstGeom>
          <a:noFill/>
          <a:ln>
            <a:noFill/>
          </a:ln>
        </p:spPr>
      </p:pic>
      <p:sp>
        <p:nvSpPr>
          <p:cNvPr id="2" name="Title 1"/>
          <p:cNvSpPr>
            <a:spLocks noGrp="1"/>
          </p:cNvSpPr>
          <p:nvPr>
            <p:ph type="ctrTitle"/>
          </p:nvPr>
        </p:nvSpPr>
        <p:spPr>
          <a:xfrm>
            <a:off x="546217" y="1652201"/>
            <a:ext cx="4299859" cy="932377"/>
          </a:xfrm>
        </p:spPr>
        <p:txBody>
          <a:bodyPr>
            <a:normAutofit/>
          </a:bodyPr>
          <a:lstStyle/>
          <a:p>
            <a:pPr algn="l"/>
            <a:r>
              <a:rPr lang="en-US" dirty="0" smtClean="0"/>
              <a:t>Common Core State Standards</a:t>
            </a:r>
            <a:r>
              <a:rPr lang="en-US" dirty="0"/>
              <a:t/>
            </a:r>
            <a:br>
              <a:rPr lang="en-US" dirty="0"/>
            </a:br>
            <a:endParaRPr lang="en-US" sz="2400" dirty="0">
              <a:latin typeface="+mn-lt"/>
            </a:endParaRPr>
          </a:p>
        </p:txBody>
      </p:sp>
      <p:sp>
        <p:nvSpPr>
          <p:cNvPr id="3" name="Subtitle 2"/>
          <p:cNvSpPr>
            <a:spLocks noGrp="1"/>
          </p:cNvSpPr>
          <p:nvPr>
            <p:ph type="subTitle" idx="1"/>
          </p:nvPr>
        </p:nvSpPr>
        <p:spPr>
          <a:xfrm>
            <a:off x="546217" y="2763838"/>
            <a:ext cx="7070272" cy="1655762"/>
          </a:xfrm>
        </p:spPr>
        <p:txBody>
          <a:bodyPr>
            <a:normAutofit fontScale="70000" lnSpcReduction="20000"/>
          </a:bodyPr>
          <a:lstStyle/>
          <a:p>
            <a:pPr algn="l"/>
            <a:r>
              <a:rPr lang="en-US" cap="all" dirty="0" smtClean="0"/>
              <a:t>EPAA</a:t>
            </a:r>
          </a:p>
          <a:p>
            <a:pPr algn="l"/>
            <a:r>
              <a:rPr lang="en-US" cap="all" dirty="0" smtClean="0"/>
              <a:t>HSS Scope &amp; Sequence</a:t>
            </a:r>
          </a:p>
          <a:p>
            <a:pPr algn="l"/>
            <a:r>
              <a:rPr lang="en-US" sz="3600" cap="all" dirty="0" smtClean="0"/>
              <a:t>Grades 10-12</a:t>
            </a:r>
            <a:endParaRPr lang="en-US" sz="3600" dirty="0"/>
          </a:p>
        </p:txBody>
      </p:sp>
    </p:spTree>
    <p:extLst>
      <p:ext uri="{BB962C8B-B14F-4D97-AF65-F5344CB8AC3E}">
        <p14:creationId xmlns:p14="http://schemas.microsoft.com/office/powerpoint/2010/main" val="157286715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Semester 2</a:t>
            </a: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sp>
        <p:nvSpPr>
          <p:cNvPr id="5" name="Slide Number Placeholder 4"/>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10</a:t>
            </a:fld>
            <a:endParaRPr lang="en-US">
              <a:solidFill>
                <a:prstClr val="black">
                  <a:tint val="75000"/>
                </a:prstClr>
              </a:solidFill>
              <a:latin typeface="Calibri"/>
            </a:endParaRPr>
          </a:p>
        </p:txBody>
      </p:sp>
      <p:graphicFrame>
        <p:nvGraphicFramePr>
          <p:cNvPr id="6" name="Table 5"/>
          <p:cNvGraphicFramePr>
            <a:graphicFrameLocks noGrp="1"/>
          </p:cNvGraphicFramePr>
          <p:nvPr>
            <p:extLst>
              <p:ext uri="{D42A27DB-BD31-4B8C-83A1-F6EECF244321}">
                <p14:modId xmlns:p14="http://schemas.microsoft.com/office/powerpoint/2010/main" val="2571428548"/>
              </p:ext>
            </p:extLst>
          </p:nvPr>
        </p:nvGraphicFramePr>
        <p:xfrm>
          <a:off x="457200" y="1433030"/>
          <a:ext cx="8229600" cy="3844256"/>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200" b="1" dirty="0" smtClean="0">
                          <a:effectLst/>
                          <a:latin typeface="+mn-lt"/>
                          <a:ea typeface="Times New Roman" panose="02020603050405020304" pitchFamily="18" charset="0"/>
                          <a:cs typeface="Times New Roman" panose="02020603050405020304" pitchFamily="18" charset="0"/>
                        </a:rPr>
                        <a:t>Unit 8:</a:t>
                      </a:r>
                      <a:r>
                        <a:rPr lang="en-US" sz="1200" b="1" baseline="0" dirty="0" smtClean="0">
                          <a:effectLst/>
                          <a:latin typeface="+mn-lt"/>
                          <a:ea typeface="Times New Roman" panose="02020603050405020304" pitchFamily="18" charset="0"/>
                          <a:cs typeface="Times New Roman" panose="02020603050405020304" pitchFamily="18" charset="0"/>
                        </a:rPr>
                        <a:t> Contemporary World</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tc>
              </a:tr>
              <a:tr h="1783080">
                <a:tc>
                  <a:txBody>
                    <a:bodyPr/>
                    <a:lstStyle/>
                    <a:p>
                      <a:r>
                        <a:rPr lang="en-US" sz="1200" b="1" kern="1200" dirty="0" smtClean="0">
                          <a:solidFill>
                            <a:schemeClr val="tx1"/>
                          </a:solidFill>
                          <a:effectLst/>
                          <a:latin typeface="+mn-lt"/>
                          <a:ea typeface="+mn-ea"/>
                          <a:cs typeface="+mn-cs"/>
                        </a:rPr>
                        <a:t>10.6 Students analyze the effects of the First World War. </a:t>
                      </a:r>
                    </a:p>
                    <a:p>
                      <a:pPr marL="228600" lvl="0" indent="-228600">
                        <a:buFont typeface="+mj-lt"/>
                        <a:buAutoNum type="arabicPeriod"/>
                      </a:pPr>
                      <a:r>
                        <a:rPr lang="en-US" sz="1200" kern="1200" dirty="0" smtClean="0">
                          <a:solidFill>
                            <a:schemeClr val="tx1"/>
                          </a:solidFill>
                          <a:effectLst/>
                          <a:latin typeface="+mn-lt"/>
                          <a:ea typeface="+mn-ea"/>
                          <a:cs typeface="+mn-cs"/>
                        </a:rPr>
                        <a:t>Analyze the aims and negotiating roles of world leaders, the terms and influence of the Treaty of Versailles and Woodrow Wilson's Fourteen Points, and the causes and effects of the United </a:t>
                      </a:r>
                      <a:r>
                        <a:rPr lang="en-US" sz="1200" kern="1200" dirty="0" err="1" smtClean="0">
                          <a:solidFill>
                            <a:schemeClr val="tx1"/>
                          </a:solidFill>
                          <a:effectLst/>
                          <a:latin typeface="+mn-lt"/>
                          <a:ea typeface="+mn-ea"/>
                          <a:cs typeface="+mn-cs"/>
                        </a:rPr>
                        <a:t>States's</a:t>
                      </a:r>
                      <a:r>
                        <a:rPr lang="en-US" sz="1200" kern="1200" dirty="0" smtClean="0">
                          <a:solidFill>
                            <a:schemeClr val="tx1"/>
                          </a:solidFill>
                          <a:effectLst/>
                          <a:latin typeface="+mn-lt"/>
                          <a:ea typeface="+mn-ea"/>
                          <a:cs typeface="+mn-cs"/>
                        </a:rPr>
                        <a:t> rejection of the League of Nations on world politics. </a:t>
                      </a:r>
                    </a:p>
                    <a:p>
                      <a:pPr marL="228600" lvl="0" indent="-228600">
                        <a:buFont typeface="+mj-lt"/>
                        <a:buAutoNum type="arabicPeriod"/>
                      </a:pPr>
                      <a:r>
                        <a:rPr lang="en-US" sz="1200" kern="1200" dirty="0" smtClean="0">
                          <a:solidFill>
                            <a:schemeClr val="tx1"/>
                          </a:solidFill>
                          <a:effectLst/>
                          <a:latin typeface="+mn-lt"/>
                          <a:ea typeface="+mn-ea"/>
                          <a:cs typeface="+mn-cs"/>
                        </a:rPr>
                        <a:t>Describe the effects of the war and resulting peace treaties on population movement, the international economy, and shifts in the geographic and political borders of Europe and the Middle East.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10.9.6</a:t>
                      </a:r>
                      <a:r>
                        <a:rPr lang="en-US" sz="1200" kern="1200" dirty="0" smtClean="0">
                          <a:solidFill>
                            <a:schemeClr val="tx1"/>
                          </a:solidFill>
                          <a:effectLst/>
                          <a:latin typeface="+mn-lt"/>
                          <a:ea typeface="+mn-ea"/>
                          <a:cs typeface="+mn-cs"/>
                        </a:rPr>
                        <a:t>Understand how the forces of nationalism developed in the Middle East, how the Holocaust affected world opinion regarding the need for a Jewish state, and the significance and effects of the location and establishment of Israel on world affairs.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10.10 Students analyze instances of nation-building in the contemporary world in at least two of the following regions or countries: the Middle East, Africa, Mexico and other parts of Latin America, and China. </a:t>
                      </a:r>
                    </a:p>
                    <a:p>
                      <a:pPr marL="228600" lvl="0" indent="-228600">
                        <a:buFont typeface="+mj-lt"/>
                        <a:buAutoNum type="arabicPeriod"/>
                      </a:pPr>
                      <a:r>
                        <a:rPr lang="en-US" sz="1200" kern="1200" dirty="0" smtClean="0">
                          <a:solidFill>
                            <a:schemeClr val="tx1"/>
                          </a:solidFill>
                          <a:effectLst/>
                          <a:latin typeface="+mn-lt"/>
                          <a:ea typeface="+mn-ea"/>
                          <a:cs typeface="+mn-cs"/>
                        </a:rPr>
                        <a:t>Understand the challenges in the regions, including their geopolitical, cultural, military, and economic significance and the international relationships in which they are involved. </a:t>
                      </a:r>
                    </a:p>
                    <a:p>
                      <a:pPr marL="228600" lvl="0" indent="-228600">
                        <a:buFont typeface="+mj-lt"/>
                        <a:buAutoNum type="arabicPeriod"/>
                      </a:pPr>
                      <a:r>
                        <a:rPr lang="en-US" sz="1200" kern="1200" dirty="0" smtClean="0">
                          <a:solidFill>
                            <a:schemeClr val="tx1"/>
                          </a:solidFill>
                          <a:effectLst/>
                          <a:latin typeface="+mn-lt"/>
                          <a:ea typeface="+mn-ea"/>
                          <a:cs typeface="+mn-cs"/>
                        </a:rPr>
                        <a:t>Describe the recent history of the regions, including political divisions and systems, key leaders, religious issues, natural features, resources, and population patterns. </a:t>
                      </a:r>
                    </a:p>
                    <a:p>
                      <a:pPr marL="228600" lvl="0" indent="-228600">
                        <a:buFont typeface="+mj-lt"/>
                        <a:buAutoNum type="arabicPeriod"/>
                      </a:pPr>
                      <a:r>
                        <a:rPr lang="en-US" sz="1200" kern="1200" dirty="0" smtClean="0">
                          <a:solidFill>
                            <a:schemeClr val="tx1"/>
                          </a:solidFill>
                          <a:effectLst/>
                          <a:latin typeface="+mn-lt"/>
                          <a:ea typeface="+mn-ea"/>
                          <a:cs typeface="+mn-cs"/>
                        </a:rPr>
                        <a:t>Discuss the important trends in the regions today and whether they appear to serve the cause of individual freedom and democracy. </a:t>
                      </a:r>
                    </a:p>
                    <a:p>
                      <a:r>
                        <a:rPr lang="en-US" sz="1200" b="1" kern="1200" dirty="0" smtClean="0">
                          <a:solidFill>
                            <a:schemeClr val="tx1"/>
                          </a:solidFill>
                          <a:effectLst/>
                          <a:latin typeface="+mn-lt"/>
                          <a:ea typeface="+mn-ea"/>
                          <a:cs typeface="+mn-cs"/>
                        </a:rPr>
                        <a:t>10.11 Students analyze the integration of countries into the world economy and the information, technological, and communications revolutions (e.g., television, satellites, computers).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mn-lt"/>
                        <a:ea typeface="ヒラギノ明朝 Pro W3"/>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4458493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Semester 2</a:t>
            </a: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sp>
        <p:nvSpPr>
          <p:cNvPr id="5" name="Slide Number Placeholder 4"/>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11</a:t>
            </a:fld>
            <a:endParaRPr lang="en-US">
              <a:solidFill>
                <a:prstClr val="black">
                  <a:tint val="75000"/>
                </a:prstClr>
              </a:solidFill>
              <a:latin typeface="Calibri"/>
            </a:endParaRPr>
          </a:p>
        </p:txBody>
      </p:sp>
      <p:graphicFrame>
        <p:nvGraphicFramePr>
          <p:cNvPr id="6" name="Table 5"/>
          <p:cNvGraphicFramePr>
            <a:graphicFrameLocks noGrp="1"/>
          </p:cNvGraphicFramePr>
          <p:nvPr>
            <p:extLst>
              <p:ext uri="{D42A27DB-BD31-4B8C-83A1-F6EECF244321}">
                <p14:modId xmlns:p14="http://schemas.microsoft.com/office/powerpoint/2010/main" val="475527136"/>
              </p:ext>
            </p:extLst>
          </p:nvPr>
        </p:nvGraphicFramePr>
        <p:xfrm>
          <a:off x="457200" y="1433030"/>
          <a:ext cx="8229600" cy="3844256"/>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200" b="1" dirty="0" smtClean="0">
                          <a:effectLst/>
                          <a:latin typeface="+mn-lt"/>
                          <a:ea typeface="Times New Roman" panose="02020603050405020304" pitchFamily="18" charset="0"/>
                          <a:cs typeface="Times New Roman" panose="02020603050405020304" pitchFamily="18" charset="0"/>
                        </a:rPr>
                        <a:t>Unit 9:</a:t>
                      </a:r>
                      <a:r>
                        <a:rPr lang="en-US" sz="1200" b="1" baseline="0" dirty="0" smtClean="0">
                          <a:effectLst/>
                          <a:latin typeface="+mn-lt"/>
                          <a:ea typeface="Times New Roman" panose="02020603050405020304" pitchFamily="18" charset="0"/>
                          <a:cs typeface="Times New Roman" panose="02020603050405020304" pitchFamily="18" charset="0"/>
                        </a:rPr>
                        <a:t> Genocide</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tc>
              </a:tr>
              <a:tr h="1783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10.5.5 Discuss human rights violations and genocide, including the Ottoman government's actions against Armenian citizens.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10.6.2 </a:t>
                      </a:r>
                      <a:r>
                        <a:rPr lang="en-US" sz="1200" kern="1200" dirty="0" smtClean="0">
                          <a:solidFill>
                            <a:schemeClr val="tx1"/>
                          </a:solidFill>
                          <a:effectLst/>
                          <a:latin typeface="+mn-lt"/>
                          <a:ea typeface="+mn-ea"/>
                          <a:cs typeface="+mn-cs"/>
                        </a:rPr>
                        <a:t>Describe the effects of the war and resulting peace treaties on population movement, the international economy, and shifts in the geographic and political borders of Europe and the Middle East.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10.8.5 </a:t>
                      </a:r>
                      <a:r>
                        <a:rPr lang="en-US" sz="1200" kern="1200" dirty="0" smtClean="0">
                          <a:solidFill>
                            <a:schemeClr val="tx1"/>
                          </a:solidFill>
                          <a:effectLst/>
                          <a:latin typeface="+mn-lt"/>
                          <a:ea typeface="+mn-ea"/>
                          <a:cs typeface="+mn-cs"/>
                        </a:rPr>
                        <a:t>Analyze the Nazi policy of pursuing racial purity, especially against the European Jews; its transformation into the Final Solution; and the Holocaust that resulted in the murder of six million Jewish civilians.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10.9.6</a:t>
                      </a:r>
                      <a:r>
                        <a:rPr lang="en-US" sz="1200" kern="1200" dirty="0" smtClean="0">
                          <a:solidFill>
                            <a:schemeClr val="tx1"/>
                          </a:solidFill>
                          <a:effectLst/>
                          <a:latin typeface="+mn-lt"/>
                          <a:ea typeface="+mn-ea"/>
                          <a:cs typeface="+mn-cs"/>
                        </a:rPr>
                        <a:t>Understand how the forces of nationalism developed in the Middle East, how the Holocaust affected world opinion regarding the need for a Jewish state, and the significance and effects of the location and establishment of Israel on world affairs.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10.10 Students analyze instances of nation-building in the contemporary world in at least two of the following regions or countries: the Middle East, Africa, Mexico and other parts of Latin America, and China. </a:t>
                      </a:r>
                    </a:p>
                    <a:p>
                      <a:pPr marL="228600" lvl="0" indent="-228600">
                        <a:buFont typeface="+mj-lt"/>
                        <a:buAutoNum type="arabicPeriod"/>
                      </a:pPr>
                      <a:r>
                        <a:rPr lang="en-US" sz="1200" kern="1200" dirty="0" smtClean="0">
                          <a:solidFill>
                            <a:schemeClr val="tx1"/>
                          </a:solidFill>
                          <a:effectLst/>
                          <a:latin typeface="+mn-lt"/>
                          <a:ea typeface="+mn-ea"/>
                          <a:cs typeface="+mn-cs"/>
                        </a:rPr>
                        <a:t>Understand the challenges in the regions, including their geopolitical, cultural, military, and economic significance and the international relationships in which they are involved. </a:t>
                      </a:r>
                    </a:p>
                    <a:p>
                      <a:pPr marL="228600" lvl="0" indent="-228600">
                        <a:buFont typeface="+mj-lt"/>
                        <a:buAutoNum type="arabicPeriod"/>
                      </a:pPr>
                      <a:r>
                        <a:rPr lang="en-US" sz="1200" kern="1200" dirty="0" smtClean="0">
                          <a:solidFill>
                            <a:schemeClr val="tx1"/>
                          </a:solidFill>
                          <a:effectLst/>
                          <a:latin typeface="+mn-lt"/>
                          <a:ea typeface="+mn-ea"/>
                          <a:cs typeface="+mn-cs"/>
                        </a:rPr>
                        <a:t>Describe the recent history of the regions, including political divisions and systems, key leaders, religious issues, natural features, resources, and population patterns.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mn-lt"/>
                        <a:ea typeface="ヒラギノ明朝 Pro W3"/>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35418999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47CDA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Standards </a:t>
            </a:r>
            <a:r>
              <a:rPr lang="en-US" dirty="0"/>
              <a:t>Scope and Sequence, </a:t>
            </a:r>
            <a:r>
              <a:rPr lang="en-US" dirty="0" smtClean="0"/>
              <a:t>Grade 10</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t>EAG:  Gr 11-12 ELA Scope and Sequence</a:t>
            </a:r>
            <a:endParaRPr lang="en-US" dirty="0"/>
          </a:p>
        </p:txBody>
      </p:sp>
      <p:sp>
        <p:nvSpPr>
          <p:cNvPr id="3" name="Slide Number Placeholder 2"/>
          <p:cNvSpPr>
            <a:spLocks noGrp="1"/>
          </p:cNvSpPr>
          <p:nvPr>
            <p:ph type="sldNum" sz="quarter" idx="16"/>
          </p:nvPr>
        </p:nvSpPr>
        <p:spPr/>
        <p:txBody>
          <a:bodyPr/>
          <a:lstStyle/>
          <a:p>
            <a:fld id="{CC5F7F06-EADD-463A-A735-0ECA7A2DBB6D}" type="slidenum">
              <a:rPr lang="en-US" smtClean="0"/>
              <a:t>12</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481138060"/>
              </p:ext>
            </p:extLst>
          </p:nvPr>
        </p:nvGraphicFramePr>
        <p:xfrm>
          <a:off x="466723" y="881062"/>
          <a:ext cx="8229603" cy="5475289"/>
        </p:xfrm>
        <a:graphic>
          <a:graphicData uri="http://schemas.openxmlformats.org/drawingml/2006/table">
            <a:tbl>
              <a:tblPr firstRow="1" firstCol="1" bandRow="1">
                <a:tableStyleId>{5940675A-B579-460E-94D1-54222C63F5DA}</a:tableStyleId>
              </a:tblPr>
              <a:tblGrid>
                <a:gridCol w="878785"/>
                <a:gridCol w="878785"/>
                <a:gridCol w="878785"/>
                <a:gridCol w="932208"/>
                <a:gridCol w="985631"/>
                <a:gridCol w="878785"/>
                <a:gridCol w="878785"/>
                <a:gridCol w="932208"/>
                <a:gridCol w="985631"/>
              </a:tblGrid>
              <a:tr h="316820">
                <a:tc>
                  <a:txBody>
                    <a:bodyPr/>
                    <a:lstStyle/>
                    <a:p>
                      <a:pPr marL="0" marR="0">
                        <a:spcBef>
                          <a:spcPts val="0"/>
                        </a:spcBef>
                        <a:spcAft>
                          <a:spcPts val="0"/>
                        </a:spcAft>
                      </a:pPr>
                      <a:r>
                        <a:rPr lang="en-US" sz="1000" dirty="0">
                          <a:effectLst/>
                        </a:rPr>
                        <a:t>Quarter</a:t>
                      </a:r>
                    </a:p>
                    <a:p>
                      <a:pPr marL="0" marR="0">
                        <a:spcBef>
                          <a:spcPts val="0"/>
                        </a:spcBef>
                        <a:spcAft>
                          <a:spcPts val="0"/>
                        </a:spcAft>
                      </a:pPr>
                      <a:r>
                        <a:rPr lang="en-US" sz="1000" dirty="0">
                          <a:effectLst/>
                        </a:rPr>
                        <a:t> </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gridSpan="2">
                  <a:txBody>
                    <a:bodyPr/>
                    <a:lstStyle/>
                    <a:p>
                      <a:pPr marL="0" marR="0" algn="ctr">
                        <a:spcBef>
                          <a:spcPts val="0"/>
                        </a:spcBef>
                        <a:spcAft>
                          <a:spcPts val="0"/>
                        </a:spcAft>
                      </a:pPr>
                      <a:r>
                        <a:rPr lang="en-US" sz="1000" dirty="0">
                          <a:effectLst/>
                        </a:rPr>
                        <a:t>1</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gridSpan="2">
                  <a:txBody>
                    <a:bodyPr/>
                    <a:lstStyle/>
                    <a:p>
                      <a:pPr marL="0" marR="0" algn="ctr">
                        <a:spcBef>
                          <a:spcPts val="0"/>
                        </a:spcBef>
                        <a:spcAft>
                          <a:spcPts val="0"/>
                        </a:spcAft>
                      </a:pPr>
                      <a:r>
                        <a:rPr lang="en-US" sz="1000">
                          <a:effectLst/>
                        </a:rPr>
                        <a:t>2</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gridSpan="2">
                  <a:txBody>
                    <a:bodyPr/>
                    <a:lstStyle/>
                    <a:p>
                      <a:pPr marL="0" marR="0" algn="ctr">
                        <a:spcBef>
                          <a:spcPts val="0"/>
                        </a:spcBef>
                        <a:spcAft>
                          <a:spcPts val="0"/>
                        </a:spcAft>
                      </a:pPr>
                      <a:r>
                        <a:rPr lang="en-US" sz="1000">
                          <a:effectLst/>
                        </a:rPr>
                        <a:t>3</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gridSpan="2">
                  <a:txBody>
                    <a:bodyPr/>
                    <a:lstStyle/>
                    <a:p>
                      <a:pPr marL="0" marR="0" algn="ctr">
                        <a:spcBef>
                          <a:spcPts val="0"/>
                        </a:spcBef>
                        <a:spcAft>
                          <a:spcPts val="0"/>
                        </a:spcAft>
                      </a:pPr>
                      <a:r>
                        <a:rPr lang="en-US" sz="1000">
                          <a:effectLst/>
                        </a:rPr>
                        <a:t>4</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r>
              <a:tr h="316820">
                <a:tc>
                  <a:txBody>
                    <a:bodyPr/>
                    <a:lstStyle/>
                    <a:p>
                      <a:pPr marL="0" marR="0">
                        <a:spcBef>
                          <a:spcPts val="0"/>
                        </a:spcBef>
                        <a:spcAft>
                          <a:spcPts val="0"/>
                        </a:spcAft>
                      </a:pPr>
                      <a:r>
                        <a:rPr lang="en-US" sz="1000">
                          <a:effectLst/>
                        </a:rPr>
                        <a:t>Unit</a:t>
                      </a:r>
                    </a:p>
                    <a:p>
                      <a:pPr marL="0" marR="0">
                        <a:spcBef>
                          <a:spcPts val="0"/>
                        </a:spcBef>
                        <a:spcAft>
                          <a:spcPts val="0"/>
                        </a:spcAft>
                      </a:pPr>
                      <a:r>
                        <a:rPr lang="en-US" sz="1000">
                          <a:effectLst/>
                        </a:rPr>
                        <a:t> </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dirty="0">
                          <a:effectLst/>
                        </a:rPr>
                        <a:t>1</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2</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3</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4</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5</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6</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7</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a:effectLst/>
                        </a:rPr>
                        <a:t>8</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r>
              <a:tr h="633640">
                <a:tc rowSpan="2">
                  <a:txBody>
                    <a:bodyPr/>
                    <a:lstStyle/>
                    <a:p>
                      <a:pPr marL="0" marR="0">
                        <a:spcBef>
                          <a:spcPts val="0"/>
                        </a:spcBef>
                        <a:spcAft>
                          <a:spcPts val="0"/>
                        </a:spcAft>
                      </a:pPr>
                      <a:r>
                        <a:rPr lang="en-US" sz="1000">
                          <a:effectLst/>
                        </a:rPr>
                        <a:t>Reading</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Literature</a:t>
                      </a:r>
                    </a:p>
                    <a:p>
                      <a:pPr marL="0" marR="0">
                        <a:spcBef>
                          <a:spcPts val="0"/>
                        </a:spcBef>
                        <a:spcAft>
                          <a:spcPts val="0"/>
                        </a:spcAft>
                      </a:pPr>
                      <a:r>
                        <a:rPr lang="en-US" sz="1000" dirty="0">
                          <a:effectLst/>
                        </a:rPr>
                        <a:t>1L</a:t>
                      </a:r>
                    </a:p>
                    <a:p>
                      <a:pPr marL="0" marR="0">
                        <a:spcBef>
                          <a:spcPts val="0"/>
                        </a:spcBef>
                        <a:spcAft>
                          <a:spcPts val="0"/>
                        </a:spcAft>
                      </a:pPr>
                      <a:r>
                        <a:rPr lang="en-US" sz="1000" dirty="0">
                          <a:effectLst/>
                        </a:rPr>
                        <a:t>2L, 3L, 4L</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Information</a:t>
                      </a:r>
                    </a:p>
                    <a:p>
                      <a:pPr marL="0" marR="0">
                        <a:spcBef>
                          <a:spcPts val="0"/>
                        </a:spcBef>
                        <a:spcAft>
                          <a:spcPts val="0"/>
                        </a:spcAft>
                      </a:pPr>
                      <a:r>
                        <a:rPr lang="en-US" sz="1000" dirty="0">
                          <a:effectLst/>
                        </a:rPr>
                        <a:t>1I</a:t>
                      </a:r>
                    </a:p>
                    <a:p>
                      <a:pPr marL="0" marR="0">
                        <a:spcBef>
                          <a:spcPts val="0"/>
                        </a:spcBef>
                        <a:spcAft>
                          <a:spcPts val="0"/>
                        </a:spcAft>
                      </a:pPr>
                      <a:r>
                        <a:rPr lang="en-US" sz="1000" dirty="0">
                          <a:effectLst/>
                        </a:rPr>
                        <a:t>2I, 3I, 4I</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Literature</a:t>
                      </a:r>
                    </a:p>
                    <a:p>
                      <a:pPr marL="0" marR="0">
                        <a:spcBef>
                          <a:spcPts val="0"/>
                        </a:spcBef>
                        <a:spcAft>
                          <a:spcPts val="0"/>
                        </a:spcAft>
                      </a:pPr>
                      <a:r>
                        <a:rPr lang="en-US" sz="1000" dirty="0">
                          <a:effectLst/>
                        </a:rPr>
                        <a:t>1L</a:t>
                      </a:r>
                    </a:p>
                    <a:p>
                      <a:pPr marL="0" marR="0">
                        <a:spcBef>
                          <a:spcPts val="0"/>
                        </a:spcBef>
                        <a:spcAft>
                          <a:spcPts val="0"/>
                        </a:spcAft>
                      </a:pPr>
                      <a:r>
                        <a:rPr lang="en-US" sz="1000" dirty="0">
                          <a:effectLst/>
                        </a:rPr>
                        <a:t>2L, 6L</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Information</a:t>
                      </a:r>
                    </a:p>
                    <a:p>
                      <a:pPr marL="0" marR="0">
                        <a:spcBef>
                          <a:spcPts val="0"/>
                        </a:spcBef>
                        <a:spcAft>
                          <a:spcPts val="0"/>
                        </a:spcAft>
                      </a:pPr>
                      <a:r>
                        <a:rPr lang="en-US" sz="1000" dirty="0">
                          <a:effectLst/>
                        </a:rPr>
                        <a:t>1I</a:t>
                      </a:r>
                    </a:p>
                    <a:p>
                      <a:pPr marL="0" marR="0">
                        <a:spcBef>
                          <a:spcPts val="0"/>
                        </a:spcBef>
                        <a:spcAft>
                          <a:spcPts val="0"/>
                        </a:spcAft>
                      </a:pPr>
                      <a:r>
                        <a:rPr lang="en-US" sz="1000" dirty="0">
                          <a:effectLst/>
                        </a:rPr>
                        <a:t>2I, 6I</a:t>
                      </a:r>
                    </a:p>
                    <a:p>
                      <a:pPr marL="0" marR="0">
                        <a:spcBef>
                          <a:spcPts val="0"/>
                        </a:spcBef>
                        <a:spcAft>
                          <a:spcPts val="0"/>
                        </a:spcAft>
                      </a:pPr>
                      <a:r>
                        <a:rPr lang="en-US" sz="1000" dirty="0">
                          <a:effectLst/>
                        </a:rPr>
                        <a:t>8I</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Literature</a:t>
                      </a:r>
                    </a:p>
                    <a:p>
                      <a:pPr marL="0" marR="0">
                        <a:spcBef>
                          <a:spcPts val="0"/>
                        </a:spcBef>
                        <a:spcAft>
                          <a:spcPts val="0"/>
                        </a:spcAft>
                      </a:pPr>
                      <a:r>
                        <a:rPr lang="en-US" sz="1000" dirty="0">
                          <a:effectLst/>
                        </a:rPr>
                        <a:t>1L</a:t>
                      </a:r>
                    </a:p>
                    <a:p>
                      <a:pPr marL="0" marR="0">
                        <a:spcBef>
                          <a:spcPts val="0"/>
                        </a:spcBef>
                        <a:spcAft>
                          <a:spcPts val="0"/>
                        </a:spcAft>
                      </a:pPr>
                      <a:r>
                        <a:rPr lang="en-US" sz="1000" dirty="0">
                          <a:effectLst/>
                        </a:rPr>
                        <a:t>5L, 7L, 9L</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Information</a:t>
                      </a:r>
                    </a:p>
                    <a:p>
                      <a:pPr marL="0" marR="0">
                        <a:spcBef>
                          <a:spcPts val="0"/>
                        </a:spcBef>
                        <a:spcAft>
                          <a:spcPts val="0"/>
                        </a:spcAft>
                      </a:pPr>
                      <a:r>
                        <a:rPr lang="en-US" sz="1000" dirty="0">
                          <a:effectLst/>
                        </a:rPr>
                        <a:t>1I</a:t>
                      </a:r>
                    </a:p>
                    <a:p>
                      <a:pPr marL="0" marR="0">
                        <a:spcBef>
                          <a:spcPts val="0"/>
                        </a:spcBef>
                        <a:spcAft>
                          <a:spcPts val="0"/>
                        </a:spcAft>
                      </a:pPr>
                      <a:r>
                        <a:rPr lang="en-US" sz="1000" dirty="0">
                          <a:effectLst/>
                        </a:rPr>
                        <a:t>5I, 7I, 9I</a:t>
                      </a:r>
                    </a:p>
                    <a:p>
                      <a:pPr marL="0" marR="0">
                        <a:spcBef>
                          <a:spcPts val="0"/>
                        </a:spcBef>
                        <a:spcAft>
                          <a:spcPts val="0"/>
                        </a:spcAft>
                      </a:pPr>
                      <a:r>
                        <a:rPr lang="en-US" sz="1000" dirty="0">
                          <a:effectLst/>
                        </a:rPr>
                        <a:t>8I</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Literature</a:t>
                      </a:r>
                    </a:p>
                    <a:p>
                      <a:pPr marL="0" marR="0">
                        <a:spcBef>
                          <a:spcPts val="0"/>
                        </a:spcBef>
                        <a:spcAft>
                          <a:spcPts val="0"/>
                        </a:spcAft>
                      </a:pPr>
                      <a:r>
                        <a:rPr lang="en-US" sz="1000" dirty="0">
                          <a:effectLst/>
                        </a:rPr>
                        <a:t>1L</a:t>
                      </a:r>
                    </a:p>
                    <a:p>
                      <a:pPr marL="0" marR="0">
                        <a:spcBef>
                          <a:spcPts val="0"/>
                        </a:spcBef>
                        <a:spcAft>
                          <a:spcPts val="0"/>
                        </a:spcAft>
                      </a:pPr>
                      <a:r>
                        <a:rPr lang="en-US" sz="1000" dirty="0">
                          <a:effectLst/>
                        </a:rPr>
                        <a:t>2L, 5L</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Information</a:t>
                      </a:r>
                    </a:p>
                    <a:p>
                      <a:pPr marL="0" marR="0">
                        <a:spcBef>
                          <a:spcPts val="0"/>
                        </a:spcBef>
                        <a:spcAft>
                          <a:spcPts val="0"/>
                        </a:spcAft>
                      </a:pPr>
                      <a:r>
                        <a:rPr lang="en-US" sz="1000" dirty="0">
                          <a:effectLst/>
                        </a:rPr>
                        <a:t>1I</a:t>
                      </a:r>
                    </a:p>
                    <a:p>
                      <a:pPr marL="0" marR="0">
                        <a:spcBef>
                          <a:spcPts val="0"/>
                        </a:spcBef>
                        <a:spcAft>
                          <a:spcPts val="0"/>
                        </a:spcAft>
                      </a:pPr>
                      <a:r>
                        <a:rPr lang="en-US" sz="1000" dirty="0">
                          <a:effectLst/>
                        </a:rPr>
                        <a:t>2I, 5I</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r>
              <a:tr h="316820">
                <a:tc vMerge="1">
                  <a:txBody>
                    <a:bodyPr/>
                    <a:lstStyle/>
                    <a:p>
                      <a:endParaRPr lang="en-US"/>
                    </a:p>
                  </a:txBody>
                  <a:tcPr/>
                </a:tc>
                <a:tc gridSpan="8">
                  <a:txBody>
                    <a:bodyPr/>
                    <a:lstStyle/>
                    <a:p>
                      <a:pPr marL="0" marR="0">
                        <a:spcBef>
                          <a:spcPts val="0"/>
                        </a:spcBef>
                        <a:spcAft>
                          <a:spcPts val="0"/>
                        </a:spcAft>
                      </a:pPr>
                      <a:r>
                        <a:rPr lang="en-US" sz="1000" dirty="0">
                          <a:effectLst/>
                        </a:rPr>
                        <a:t>Range of Reading and Level of Text Complexity – Anchor Standard 10:  Read and comprehend complex literary and informational texts independently and proficiently.</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50460">
                <a:tc rowSpan="2">
                  <a:txBody>
                    <a:bodyPr/>
                    <a:lstStyle/>
                    <a:p>
                      <a:pPr marL="0" marR="0">
                        <a:spcBef>
                          <a:spcPts val="0"/>
                        </a:spcBef>
                        <a:spcAft>
                          <a:spcPts val="0"/>
                        </a:spcAft>
                      </a:pPr>
                      <a:r>
                        <a:rPr lang="en-US" sz="1000" dirty="0">
                          <a:effectLst/>
                        </a:rPr>
                        <a:t>Writing</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Narrative</a:t>
                      </a:r>
                    </a:p>
                    <a:p>
                      <a:pPr marL="0" marR="0">
                        <a:spcBef>
                          <a:spcPts val="0"/>
                        </a:spcBef>
                        <a:spcAft>
                          <a:spcPts val="0"/>
                        </a:spcAft>
                      </a:pPr>
                      <a:r>
                        <a:rPr lang="en-US" sz="1000" dirty="0">
                          <a:effectLst/>
                        </a:rPr>
                        <a:t> </a:t>
                      </a:r>
                    </a:p>
                    <a:p>
                      <a:pPr marL="0" marR="0">
                        <a:spcBef>
                          <a:spcPts val="0"/>
                        </a:spcBef>
                        <a:spcAft>
                          <a:spcPts val="0"/>
                        </a:spcAft>
                      </a:pPr>
                      <a:endParaRPr lang="en-US" sz="1000" dirty="0" smtClean="0">
                        <a:effectLst/>
                      </a:endParaRPr>
                    </a:p>
                    <a:p>
                      <a:pPr marL="0" marR="0">
                        <a:spcBef>
                          <a:spcPts val="0"/>
                        </a:spcBef>
                        <a:spcAft>
                          <a:spcPts val="0"/>
                        </a:spcAft>
                      </a:pPr>
                      <a:r>
                        <a:rPr lang="en-US" sz="1000" dirty="0" smtClean="0">
                          <a:effectLst/>
                        </a:rPr>
                        <a:t>3</a:t>
                      </a:r>
                      <a:endParaRPr lang="en-US" sz="1000" dirty="0">
                        <a:effectLst/>
                      </a:endParaRPr>
                    </a:p>
                    <a:p>
                      <a:pPr marL="0" marR="0">
                        <a:spcBef>
                          <a:spcPts val="0"/>
                        </a:spcBef>
                        <a:spcAft>
                          <a:spcPts val="0"/>
                        </a:spcAft>
                      </a:pPr>
                      <a:r>
                        <a:rPr lang="en-US" sz="1000" dirty="0">
                          <a:effectLst/>
                        </a:rPr>
                        <a:t>4, 5</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Narrative</a:t>
                      </a:r>
                    </a:p>
                    <a:p>
                      <a:pPr marL="0" marR="0">
                        <a:spcBef>
                          <a:spcPts val="0"/>
                        </a:spcBef>
                        <a:spcAft>
                          <a:spcPts val="0"/>
                        </a:spcAft>
                      </a:pPr>
                      <a:r>
                        <a:rPr lang="en-US" sz="1000" dirty="0">
                          <a:effectLst/>
                        </a:rPr>
                        <a:t> </a:t>
                      </a:r>
                    </a:p>
                    <a:p>
                      <a:pPr marL="0" marR="0">
                        <a:spcBef>
                          <a:spcPts val="0"/>
                        </a:spcBef>
                        <a:spcAft>
                          <a:spcPts val="0"/>
                        </a:spcAft>
                      </a:pPr>
                      <a:endParaRPr lang="en-US" sz="1000" dirty="0" smtClean="0">
                        <a:effectLst/>
                      </a:endParaRPr>
                    </a:p>
                    <a:p>
                      <a:pPr marL="0" marR="0">
                        <a:spcBef>
                          <a:spcPts val="0"/>
                        </a:spcBef>
                        <a:spcAft>
                          <a:spcPts val="0"/>
                        </a:spcAft>
                      </a:pPr>
                      <a:r>
                        <a:rPr lang="en-US" sz="1000" dirty="0" smtClean="0">
                          <a:effectLst/>
                        </a:rPr>
                        <a:t>3</a:t>
                      </a:r>
                      <a:endParaRPr lang="en-US" sz="1000" dirty="0">
                        <a:effectLst/>
                      </a:endParaRPr>
                    </a:p>
                    <a:p>
                      <a:pPr marL="0" marR="0">
                        <a:spcBef>
                          <a:spcPts val="0"/>
                        </a:spcBef>
                        <a:spcAft>
                          <a:spcPts val="0"/>
                        </a:spcAft>
                      </a:pPr>
                      <a:r>
                        <a:rPr lang="en-US" sz="1000" dirty="0">
                          <a:effectLst/>
                        </a:rPr>
                        <a:t>4, 5, 6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Argumentative</a:t>
                      </a:r>
                    </a:p>
                    <a:p>
                      <a:pPr marL="0" marR="0">
                        <a:spcBef>
                          <a:spcPts val="0"/>
                        </a:spcBef>
                        <a:spcAft>
                          <a:spcPts val="0"/>
                        </a:spcAft>
                      </a:pPr>
                      <a:r>
                        <a:rPr lang="en-US" sz="1000" dirty="0">
                          <a:effectLst/>
                        </a:rPr>
                        <a:t> </a:t>
                      </a:r>
                    </a:p>
                    <a:p>
                      <a:pPr marL="0" marR="0">
                        <a:spcBef>
                          <a:spcPts val="0"/>
                        </a:spcBef>
                        <a:spcAft>
                          <a:spcPts val="0"/>
                        </a:spcAft>
                      </a:pPr>
                      <a:endParaRPr lang="en-US" sz="1000" dirty="0" smtClean="0">
                        <a:effectLst/>
                      </a:endParaRPr>
                    </a:p>
                    <a:p>
                      <a:pPr marL="0" marR="0">
                        <a:spcBef>
                          <a:spcPts val="0"/>
                        </a:spcBef>
                        <a:spcAft>
                          <a:spcPts val="0"/>
                        </a:spcAft>
                      </a:pPr>
                      <a:r>
                        <a:rPr lang="en-US" sz="1000" dirty="0" smtClean="0">
                          <a:effectLst/>
                        </a:rPr>
                        <a:t>1</a:t>
                      </a:r>
                      <a:endParaRPr lang="en-US" sz="1000" dirty="0">
                        <a:effectLst/>
                      </a:endParaRPr>
                    </a:p>
                    <a:p>
                      <a:pPr marL="0" marR="0">
                        <a:spcBef>
                          <a:spcPts val="0"/>
                        </a:spcBef>
                        <a:spcAft>
                          <a:spcPts val="0"/>
                        </a:spcAft>
                      </a:pPr>
                      <a:r>
                        <a:rPr lang="en-US" sz="1000" dirty="0">
                          <a:effectLst/>
                        </a:rPr>
                        <a:t>4, 5</a:t>
                      </a:r>
                    </a:p>
                    <a:p>
                      <a:pPr marL="0" marR="0">
                        <a:spcBef>
                          <a:spcPts val="0"/>
                        </a:spcBef>
                        <a:spcAft>
                          <a:spcPts val="0"/>
                        </a:spcAft>
                      </a:pPr>
                      <a:r>
                        <a:rPr lang="en-US" sz="1000" dirty="0">
                          <a:effectLst/>
                        </a:rPr>
                        <a:t>7, 8, 9</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Argumentative</a:t>
                      </a:r>
                    </a:p>
                    <a:p>
                      <a:pPr marL="0" marR="0">
                        <a:spcBef>
                          <a:spcPts val="0"/>
                        </a:spcBef>
                        <a:spcAft>
                          <a:spcPts val="0"/>
                        </a:spcAft>
                      </a:pPr>
                      <a:r>
                        <a:rPr lang="en-US" sz="1000" dirty="0">
                          <a:effectLst/>
                        </a:rPr>
                        <a:t> </a:t>
                      </a:r>
                    </a:p>
                    <a:p>
                      <a:pPr marL="0" marR="0">
                        <a:spcBef>
                          <a:spcPts val="0"/>
                        </a:spcBef>
                        <a:spcAft>
                          <a:spcPts val="0"/>
                        </a:spcAft>
                      </a:pPr>
                      <a:endParaRPr lang="en-US" sz="1000" dirty="0" smtClean="0">
                        <a:effectLst/>
                      </a:endParaRPr>
                    </a:p>
                    <a:p>
                      <a:pPr marL="0" marR="0">
                        <a:spcBef>
                          <a:spcPts val="0"/>
                        </a:spcBef>
                        <a:spcAft>
                          <a:spcPts val="0"/>
                        </a:spcAft>
                      </a:pPr>
                      <a:r>
                        <a:rPr lang="en-US" sz="1000" dirty="0" smtClean="0">
                          <a:effectLst/>
                        </a:rPr>
                        <a:t>1</a:t>
                      </a:r>
                      <a:endParaRPr lang="en-US" sz="1000" dirty="0">
                        <a:effectLst/>
                      </a:endParaRPr>
                    </a:p>
                    <a:p>
                      <a:pPr marL="0" marR="0">
                        <a:spcBef>
                          <a:spcPts val="0"/>
                        </a:spcBef>
                        <a:spcAft>
                          <a:spcPts val="0"/>
                        </a:spcAft>
                      </a:pPr>
                      <a:r>
                        <a:rPr lang="en-US" sz="1000" dirty="0">
                          <a:effectLst/>
                        </a:rPr>
                        <a:t>4, 5, 6</a:t>
                      </a:r>
                    </a:p>
                    <a:p>
                      <a:pPr marL="0" marR="0">
                        <a:spcBef>
                          <a:spcPts val="0"/>
                        </a:spcBef>
                        <a:spcAft>
                          <a:spcPts val="0"/>
                        </a:spcAft>
                      </a:pPr>
                      <a:r>
                        <a:rPr lang="en-US" sz="1000" dirty="0">
                          <a:effectLst/>
                        </a:rPr>
                        <a:t>7, 8, 9</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Argumentative</a:t>
                      </a:r>
                    </a:p>
                    <a:p>
                      <a:pPr marL="0" marR="0">
                        <a:spcBef>
                          <a:spcPts val="0"/>
                        </a:spcBef>
                        <a:spcAft>
                          <a:spcPts val="0"/>
                        </a:spcAft>
                      </a:pPr>
                      <a:r>
                        <a:rPr lang="en-US" sz="1000" dirty="0">
                          <a:effectLst/>
                        </a:rPr>
                        <a:t> </a:t>
                      </a:r>
                    </a:p>
                    <a:p>
                      <a:pPr marL="0" marR="0">
                        <a:spcBef>
                          <a:spcPts val="0"/>
                        </a:spcBef>
                        <a:spcAft>
                          <a:spcPts val="0"/>
                        </a:spcAft>
                      </a:pPr>
                      <a:endParaRPr lang="en-US" sz="1000" dirty="0" smtClean="0">
                        <a:effectLst/>
                      </a:endParaRPr>
                    </a:p>
                    <a:p>
                      <a:pPr marL="0" marR="0">
                        <a:spcBef>
                          <a:spcPts val="0"/>
                        </a:spcBef>
                        <a:spcAft>
                          <a:spcPts val="0"/>
                        </a:spcAft>
                      </a:pPr>
                      <a:r>
                        <a:rPr lang="en-US" sz="1000" dirty="0" smtClean="0">
                          <a:effectLst/>
                        </a:rPr>
                        <a:t>1</a:t>
                      </a:r>
                      <a:endParaRPr lang="en-US" sz="1000" dirty="0">
                        <a:effectLst/>
                      </a:endParaRPr>
                    </a:p>
                    <a:p>
                      <a:pPr marL="0" marR="0">
                        <a:spcBef>
                          <a:spcPts val="0"/>
                        </a:spcBef>
                        <a:spcAft>
                          <a:spcPts val="0"/>
                        </a:spcAft>
                      </a:pPr>
                      <a:r>
                        <a:rPr lang="en-US" sz="1000" dirty="0">
                          <a:effectLst/>
                        </a:rPr>
                        <a:t>4, 5</a:t>
                      </a:r>
                    </a:p>
                    <a:p>
                      <a:pPr marL="0" marR="0">
                        <a:spcBef>
                          <a:spcPts val="0"/>
                        </a:spcBef>
                        <a:spcAft>
                          <a:spcPts val="0"/>
                        </a:spcAft>
                      </a:pPr>
                      <a:r>
                        <a:rPr lang="en-US" sz="1000" dirty="0">
                          <a:effectLst/>
                        </a:rPr>
                        <a:t>7, 8, 9</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Argumentative</a:t>
                      </a:r>
                    </a:p>
                    <a:p>
                      <a:pPr marL="0" marR="0">
                        <a:spcBef>
                          <a:spcPts val="0"/>
                        </a:spcBef>
                        <a:spcAft>
                          <a:spcPts val="0"/>
                        </a:spcAft>
                      </a:pPr>
                      <a:r>
                        <a:rPr lang="en-US" sz="1000" dirty="0">
                          <a:effectLst/>
                        </a:rPr>
                        <a:t> </a:t>
                      </a:r>
                    </a:p>
                    <a:p>
                      <a:pPr marL="0" marR="0">
                        <a:spcBef>
                          <a:spcPts val="0"/>
                        </a:spcBef>
                        <a:spcAft>
                          <a:spcPts val="0"/>
                        </a:spcAft>
                      </a:pPr>
                      <a:endParaRPr lang="en-US" sz="1000" dirty="0" smtClean="0">
                        <a:effectLst/>
                      </a:endParaRPr>
                    </a:p>
                    <a:p>
                      <a:pPr marL="0" marR="0">
                        <a:spcBef>
                          <a:spcPts val="0"/>
                        </a:spcBef>
                        <a:spcAft>
                          <a:spcPts val="0"/>
                        </a:spcAft>
                      </a:pPr>
                      <a:r>
                        <a:rPr lang="en-US" sz="1000" dirty="0" smtClean="0">
                          <a:effectLst/>
                        </a:rPr>
                        <a:t>1</a:t>
                      </a:r>
                      <a:endParaRPr lang="en-US" sz="1000" dirty="0">
                        <a:effectLst/>
                      </a:endParaRPr>
                    </a:p>
                    <a:p>
                      <a:pPr marL="0" marR="0">
                        <a:spcBef>
                          <a:spcPts val="0"/>
                        </a:spcBef>
                        <a:spcAft>
                          <a:spcPts val="0"/>
                        </a:spcAft>
                      </a:pPr>
                      <a:r>
                        <a:rPr lang="en-US" sz="1000" dirty="0">
                          <a:effectLst/>
                        </a:rPr>
                        <a:t>4, 5, 6</a:t>
                      </a:r>
                    </a:p>
                    <a:p>
                      <a:pPr marL="0" marR="0">
                        <a:spcBef>
                          <a:spcPts val="0"/>
                        </a:spcBef>
                        <a:spcAft>
                          <a:spcPts val="0"/>
                        </a:spcAft>
                      </a:pPr>
                      <a:r>
                        <a:rPr lang="en-US" sz="1000" dirty="0">
                          <a:effectLst/>
                        </a:rPr>
                        <a:t>7, 8, 9</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Informative/ </a:t>
                      </a:r>
                      <a:r>
                        <a:rPr lang="en-US" sz="1000" dirty="0" smtClean="0">
                          <a:effectLst/>
                        </a:rPr>
                        <a:t>Explanatory</a:t>
                      </a:r>
                      <a:endParaRPr lang="en-US" sz="1000" dirty="0">
                        <a:effectLst/>
                      </a:endParaRPr>
                    </a:p>
                    <a:p>
                      <a:pPr marL="0" marR="0">
                        <a:spcBef>
                          <a:spcPts val="0"/>
                        </a:spcBef>
                        <a:spcAft>
                          <a:spcPts val="0"/>
                        </a:spcAft>
                      </a:pPr>
                      <a:r>
                        <a:rPr lang="en-US" sz="1000" dirty="0">
                          <a:effectLst/>
                        </a:rPr>
                        <a:t> </a:t>
                      </a:r>
                    </a:p>
                    <a:p>
                      <a:pPr marL="0" marR="0">
                        <a:spcBef>
                          <a:spcPts val="0"/>
                        </a:spcBef>
                        <a:spcAft>
                          <a:spcPts val="0"/>
                        </a:spcAft>
                      </a:pPr>
                      <a:r>
                        <a:rPr lang="en-US" sz="1000" dirty="0">
                          <a:effectLst/>
                        </a:rPr>
                        <a:t>2</a:t>
                      </a:r>
                    </a:p>
                    <a:p>
                      <a:pPr marL="0" marR="0">
                        <a:spcBef>
                          <a:spcPts val="0"/>
                        </a:spcBef>
                        <a:spcAft>
                          <a:spcPts val="0"/>
                        </a:spcAft>
                      </a:pPr>
                      <a:r>
                        <a:rPr lang="en-US" sz="1000" dirty="0">
                          <a:effectLst/>
                        </a:rPr>
                        <a:t>4, 5</a:t>
                      </a:r>
                    </a:p>
                    <a:p>
                      <a:pPr marL="0" marR="0">
                        <a:spcBef>
                          <a:spcPts val="0"/>
                        </a:spcBef>
                        <a:spcAft>
                          <a:spcPts val="0"/>
                        </a:spcAft>
                      </a:pPr>
                      <a:r>
                        <a:rPr lang="en-US" sz="1000" dirty="0">
                          <a:effectLst/>
                        </a:rPr>
                        <a:t>8, 9</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Informative/ </a:t>
                      </a:r>
                      <a:r>
                        <a:rPr lang="en-US" sz="1000" dirty="0" smtClean="0">
                          <a:effectLst/>
                        </a:rPr>
                        <a:t>Explanatory</a:t>
                      </a:r>
                      <a:endParaRPr lang="en-US" sz="1000" dirty="0">
                        <a:effectLst/>
                      </a:endParaRPr>
                    </a:p>
                    <a:p>
                      <a:pPr marL="0" marR="0">
                        <a:spcBef>
                          <a:spcPts val="0"/>
                        </a:spcBef>
                        <a:spcAft>
                          <a:spcPts val="0"/>
                        </a:spcAft>
                      </a:pPr>
                      <a:r>
                        <a:rPr lang="en-US" sz="1000" dirty="0">
                          <a:effectLst/>
                        </a:rPr>
                        <a:t> </a:t>
                      </a:r>
                    </a:p>
                    <a:p>
                      <a:pPr marL="0" marR="0">
                        <a:spcBef>
                          <a:spcPts val="0"/>
                        </a:spcBef>
                        <a:spcAft>
                          <a:spcPts val="0"/>
                        </a:spcAft>
                      </a:pPr>
                      <a:r>
                        <a:rPr lang="en-US" sz="1000" dirty="0">
                          <a:effectLst/>
                        </a:rPr>
                        <a:t>2</a:t>
                      </a:r>
                    </a:p>
                    <a:p>
                      <a:pPr marL="0" marR="0">
                        <a:spcBef>
                          <a:spcPts val="0"/>
                        </a:spcBef>
                        <a:spcAft>
                          <a:spcPts val="0"/>
                        </a:spcAft>
                      </a:pPr>
                      <a:r>
                        <a:rPr lang="en-US" sz="1000" dirty="0">
                          <a:effectLst/>
                        </a:rPr>
                        <a:t>4, 5, 6</a:t>
                      </a:r>
                    </a:p>
                    <a:p>
                      <a:pPr marL="0" marR="0">
                        <a:spcBef>
                          <a:spcPts val="0"/>
                        </a:spcBef>
                        <a:spcAft>
                          <a:spcPts val="0"/>
                        </a:spcAft>
                      </a:pPr>
                      <a:r>
                        <a:rPr lang="en-US" sz="1000" dirty="0">
                          <a:effectLst/>
                        </a:rPr>
                        <a:t>8, 9</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r>
              <a:tr h="316820">
                <a:tc vMerge="1">
                  <a:txBody>
                    <a:bodyPr/>
                    <a:lstStyle/>
                    <a:p>
                      <a:endParaRPr lang="en-US"/>
                    </a:p>
                  </a:txBody>
                  <a:tcPr/>
                </a:tc>
                <a:tc gridSpan="8">
                  <a:txBody>
                    <a:bodyPr/>
                    <a:lstStyle/>
                    <a:p>
                      <a:pPr marL="0" marR="0">
                        <a:spcBef>
                          <a:spcPts val="0"/>
                        </a:spcBef>
                        <a:spcAft>
                          <a:spcPts val="0"/>
                        </a:spcAft>
                      </a:pPr>
                      <a:r>
                        <a:rPr lang="en-US" sz="1000" dirty="0">
                          <a:effectLst/>
                        </a:rPr>
                        <a:t>Range of Writing – Standard 10: Write routinely over extended time frames (time for research, reflection, and revision) and shorter time frames (a single sitting or a day or two) for a range of tasks, purposes, and audiences.</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75230">
                <a:tc>
                  <a:txBody>
                    <a:bodyPr/>
                    <a:lstStyle/>
                    <a:p>
                      <a:pPr marL="0" marR="0">
                        <a:spcBef>
                          <a:spcPts val="0"/>
                        </a:spcBef>
                        <a:spcAft>
                          <a:spcPts val="0"/>
                        </a:spcAft>
                      </a:pPr>
                      <a:r>
                        <a:rPr lang="en-US" sz="1000" dirty="0">
                          <a:effectLst/>
                        </a:rPr>
                        <a:t>Language</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5 </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4</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5</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4 </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5</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4</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3, 5</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spcBef>
                          <a:spcPts val="0"/>
                        </a:spcBef>
                        <a:spcAft>
                          <a:spcPts val="0"/>
                        </a:spcAft>
                      </a:pPr>
                      <a:r>
                        <a:rPr lang="en-US" sz="1000" dirty="0">
                          <a:effectLst/>
                        </a:rPr>
                        <a:t>1, 2</a:t>
                      </a:r>
                    </a:p>
                    <a:p>
                      <a:pPr marL="0" marR="0">
                        <a:spcBef>
                          <a:spcPts val="0"/>
                        </a:spcBef>
                        <a:spcAft>
                          <a:spcPts val="0"/>
                        </a:spcAft>
                      </a:pPr>
                      <a:r>
                        <a:rPr lang="en-US" sz="1000" dirty="0">
                          <a:effectLst/>
                        </a:rPr>
                        <a:t>3, 4</a:t>
                      </a:r>
                    </a:p>
                    <a:p>
                      <a:pPr marL="0" marR="0">
                        <a:spcBef>
                          <a:spcPts val="0"/>
                        </a:spcBef>
                        <a:spcAft>
                          <a:spcPts val="0"/>
                        </a:spcAft>
                      </a:pPr>
                      <a:r>
                        <a:rPr lang="en-US" sz="1000" dirty="0">
                          <a:effectLst/>
                        </a:rPr>
                        <a:t>6</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r>
              <a:tr h="2148679">
                <a:tc gridSpan="9">
                  <a:txBody>
                    <a:bodyPr/>
                    <a:lstStyle/>
                    <a:p>
                      <a:pPr marL="0" marR="0">
                        <a:spcBef>
                          <a:spcPts val="0"/>
                        </a:spcBef>
                        <a:spcAft>
                          <a:spcPts val="0"/>
                        </a:spcAft>
                      </a:pPr>
                      <a:r>
                        <a:rPr lang="en-US" sz="1000" dirty="0">
                          <a:effectLst/>
                        </a:rPr>
                        <a:t>College and Career Readiness Anchor Standards for Speaking and Listening </a:t>
                      </a:r>
                    </a:p>
                    <a:p>
                      <a:pPr marL="0" marR="0">
                        <a:spcBef>
                          <a:spcPts val="0"/>
                        </a:spcBef>
                        <a:spcAft>
                          <a:spcPts val="0"/>
                        </a:spcAft>
                      </a:pPr>
                      <a:r>
                        <a:rPr lang="en-US" sz="1000" dirty="0" smtClean="0">
                          <a:effectLst/>
                        </a:rPr>
                        <a:t>The </a:t>
                      </a:r>
                      <a:r>
                        <a:rPr lang="en-US" sz="1000" dirty="0">
                          <a:effectLst/>
                        </a:rPr>
                        <a:t>standards on the following pages define what students should understand and be able to do by the end of each grade. They correspond to the College and Career Readiness (CCR) anchor standards below by number. The CCR and grade-specific standards are necessary complements—the former providing broad standards, the latter providing additional specificity—that together define the skills and understandings that all students must demonstrate. </a:t>
                      </a:r>
                    </a:p>
                    <a:p>
                      <a:pPr marL="0" marR="0">
                        <a:lnSpc>
                          <a:spcPts val="1500"/>
                        </a:lnSpc>
                        <a:spcBef>
                          <a:spcPts val="0"/>
                        </a:spcBef>
                        <a:spcAft>
                          <a:spcPts val="0"/>
                        </a:spcAft>
                      </a:pPr>
                      <a:r>
                        <a:rPr lang="en-US" sz="1000" dirty="0">
                          <a:effectLst/>
                        </a:rPr>
                        <a:t> </a:t>
                      </a:r>
                    </a:p>
                    <a:p>
                      <a:pPr marL="0" marR="0">
                        <a:lnSpc>
                          <a:spcPts val="1500"/>
                        </a:lnSpc>
                        <a:spcBef>
                          <a:spcPts val="0"/>
                        </a:spcBef>
                        <a:spcAft>
                          <a:spcPts val="0"/>
                        </a:spcAft>
                      </a:pPr>
                      <a:r>
                        <a:rPr lang="en-US" sz="1000" dirty="0">
                          <a:effectLst/>
                        </a:rPr>
                        <a:t>Note on range and content of student speaking and listening</a:t>
                      </a:r>
                    </a:p>
                    <a:p>
                      <a:pPr marL="0" marR="0">
                        <a:spcBef>
                          <a:spcPts val="0"/>
                        </a:spcBef>
                        <a:spcAft>
                          <a:spcPts val="0"/>
                        </a:spcAft>
                      </a:pPr>
                      <a:r>
                        <a:rPr lang="en-US" sz="1000" dirty="0">
                          <a:effectLst/>
                        </a:rPr>
                        <a:t>To build a foundation for college and career readiness, students must have ample opportunities to take part in a variety of rich, structured conversations—as part of a whole class, in small groups, and with a partner. Being productive members of these conversations requires that students contribute accurate, relevant information; respond to and develop what others have said; make comparisons and contrasts; and analyze and synthesize a multitude of ideas in various domains.</a:t>
                      </a:r>
                    </a:p>
                    <a:p>
                      <a:pPr marL="0" marR="0">
                        <a:spcBef>
                          <a:spcPts val="0"/>
                        </a:spcBef>
                        <a:spcAft>
                          <a:spcPts val="0"/>
                        </a:spcAft>
                      </a:pPr>
                      <a:r>
                        <a:rPr lang="en-US" sz="1000" dirty="0">
                          <a:effectLst/>
                        </a:rPr>
                        <a:t> </a:t>
                      </a:r>
                    </a:p>
                    <a:p>
                      <a:pPr marL="0" marR="0">
                        <a:spcBef>
                          <a:spcPts val="0"/>
                        </a:spcBef>
                        <a:spcAft>
                          <a:spcPts val="0"/>
                        </a:spcAft>
                      </a:pPr>
                      <a:r>
                        <a:rPr lang="en-US" sz="1000" dirty="0" smtClean="0">
                          <a:effectLst/>
                        </a:rPr>
                        <a:t>The </a:t>
                      </a:r>
                      <a:r>
                        <a:rPr lang="en-US" sz="1000" dirty="0">
                          <a:effectLst/>
                        </a:rPr>
                        <a:t>standards should be incorporated across all units.</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340950166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10 - Quarter: 1</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t>EAG:  Gr 9-10 ELA Scope and Sequence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007038525"/>
              </p:ext>
            </p:extLst>
          </p:nvPr>
        </p:nvGraphicFramePr>
        <p:xfrm>
          <a:off x="457200" y="843338"/>
          <a:ext cx="8229600" cy="5535897"/>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a:t>
                      </a:r>
                      <a:r>
                        <a:rPr lang="en-US" sz="1000" b="1" dirty="0" smtClean="0">
                          <a:effectLst/>
                          <a:latin typeface="+mn-lt"/>
                          <a:ea typeface="Times New Roman" panose="02020603050405020304" pitchFamily="18" charset="0"/>
                          <a:cs typeface="Times New Roman" panose="02020603050405020304" pitchFamily="18" charset="0"/>
                        </a:rPr>
                        <a:t>1</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Reading:  Literature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.RL.1: Cite strong and thorough textual evidence to support analysis of what the text says explicitly as well as inferences drawn from the text.</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.RL.2: Determine a theme or central idea of a text and analyze in detail its development over the course of the text, including how it emerges and is shaped and refined by specific details; provide an objective summary of the text</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.RL.3: Analyze how complex characters (e.g., those with multiple or conflicting motivations) develop over the course of a text, interact with other characters, and advance the plot or develop the theme.</a:t>
                      </a:r>
                    </a:p>
                    <a:p>
                      <a:pPr marL="0" marR="0">
                        <a:spcBef>
                          <a:spcPts val="0"/>
                        </a:spcBef>
                        <a:spcAft>
                          <a:spcPts val="0"/>
                        </a:spcAft>
                      </a:pPr>
                      <a:r>
                        <a:rPr lang="en-US" sz="1000" dirty="0">
                          <a:effectLst/>
                          <a:latin typeface="+mn-lt"/>
                          <a:ea typeface="ヒラギノ明朝 Pro W3"/>
                          <a:cs typeface="Times New Roman" panose="02020603050405020304" pitchFamily="18" charset="0"/>
                        </a:rPr>
                        <a:t>9-10.RL.4: Determine the meaning of words and phrases as they are used in the text, including figurative and connotative meanings; analyze the cumulative impact of specific word choices on meaning and tone (e.g., how the language evokes a sense of time and place; how it sets a formal or informal tone).</a:t>
                      </a: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Writing: </a:t>
                      </a:r>
                      <a:r>
                        <a:rPr lang="en-US" sz="1000" b="1" dirty="0" smtClean="0">
                          <a:effectLst/>
                          <a:latin typeface="+mn-lt"/>
                          <a:ea typeface="ヒラギノ明朝 Pro W3"/>
                          <a:cs typeface="Times New Roman" panose="02020603050405020304" pitchFamily="18" charset="0"/>
                        </a:rPr>
                        <a:t>Narrative</a:t>
                      </a:r>
                      <a:endParaRPr lang="en-US" sz="1000" b="0" dirty="0" smtClean="0">
                        <a:effectLst/>
                        <a:latin typeface="+mn-lt"/>
                        <a:ea typeface="ヒラギノ明朝 Pro W3"/>
                        <a:cs typeface="Times New Roman" panose="02020603050405020304" pitchFamily="18" charset="0"/>
                      </a:endParaRP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effectLst/>
                          <a:latin typeface="+mn-lt"/>
                          <a:ea typeface="Times New Roman" panose="02020603050405020304" pitchFamily="18" charset="0"/>
                          <a:cs typeface="Times New Roman" panose="02020603050405020304" pitchFamily="18" charset="0"/>
                        </a:rPr>
                        <a:t>.W.3</a:t>
                      </a:r>
                      <a:r>
                        <a:rPr lang="en-US" sz="1000" dirty="0">
                          <a:effectLst/>
                          <a:latin typeface="+mn-lt"/>
                          <a:ea typeface="Times New Roman" panose="02020603050405020304" pitchFamily="18" charset="0"/>
                          <a:cs typeface="Times New Roman" panose="02020603050405020304" pitchFamily="18" charset="0"/>
                        </a:rPr>
                        <a:t>:</a:t>
                      </a:r>
                      <a:r>
                        <a:rPr lang="en-US" sz="1000" dirty="0">
                          <a:effectLst/>
                          <a:latin typeface="+mn-lt"/>
                          <a:ea typeface="ヒラギノ明朝 Pro W3"/>
                          <a:cs typeface="Times New Roman" panose="02020603050405020304" pitchFamily="18" charset="0"/>
                        </a:rPr>
                        <a:t> Write narratives to develop real or imagined experiences or events using effective technique, well-chosen details, and well-structured event sequences.</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.W.4: Produce clear and coherent writing in which the development, organization, and style are appropriate to task, purpose, and audience. (Grade-specific expectations for writing types are defined in standards 1–3 above.)</a:t>
                      </a:r>
                    </a:p>
                    <a:p>
                      <a:pPr marL="0" marR="0">
                        <a:spcBef>
                          <a:spcPts val="0"/>
                        </a:spcBef>
                        <a:spcAft>
                          <a:spcPts val="0"/>
                        </a:spcAft>
                      </a:pPr>
                      <a:r>
                        <a:rPr lang="en-US" sz="1000" dirty="0">
                          <a:effectLst/>
                          <a:latin typeface="+mn-lt"/>
                          <a:ea typeface="ヒラギノ明朝 Pro W3"/>
                          <a:cs typeface="Times New Roman" panose="02020603050405020304" pitchFamily="18" charset="0"/>
                        </a:rPr>
                        <a:t>9-10.W.5: Develop and strengthen writing as needed by planning, revising, editing, rewriting, or trying a new approach, </a:t>
                      </a:r>
                      <a:r>
                        <a:rPr lang="en-US" sz="1000" dirty="0">
                          <a:effectLst/>
                          <a:latin typeface="+mn-lt"/>
                          <a:ea typeface="ヒラギノ明朝 Pro W3"/>
                          <a:cs typeface="RotisSansSerif-Light"/>
                        </a:rPr>
                        <a:t>focusing on addressing what is most significant for a specific purpose and audience.</a:t>
                      </a:r>
                      <a:endParaRPr lang="en-US" sz="1000" dirty="0">
                        <a:effectLst/>
                        <a:latin typeface="+mn-lt"/>
                        <a:ea typeface="ヒラギノ明朝 Pro W3"/>
                        <a:cs typeface="Times New Roman" panose="02020603050405020304" pitchFamily="18" charset="0"/>
                      </a:endParaRPr>
                    </a:p>
                    <a:p>
                      <a:pPr marL="217170" marR="0" indent="-228600">
                        <a:spcBef>
                          <a:spcPts val="300"/>
                        </a:spcBef>
                        <a:spcAft>
                          <a:spcPts val="0"/>
                        </a:spcAft>
                      </a:pPr>
                      <a:r>
                        <a:rPr lang="en-US" sz="1000" dirty="0">
                          <a:effectLst/>
                          <a:latin typeface="+mn-lt"/>
                          <a:ea typeface="Times New Roman" panose="02020603050405020304" pitchFamily="18" charset="0"/>
                          <a:cs typeface="Times New Roman" panose="02020603050405020304" pitchFamily="18" charset="0"/>
                        </a:rPr>
                        <a:t> </a:t>
                      </a:r>
                      <a:endParaRPr lang="en-US" sz="1000" dirty="0">
                        <a:effectLst/>
                        <a:latin typeface="+mn-lt"/>
                        <a:ea typeface="ヒラギノ明朝 Pro W3"/>
                        <a:cs typeface="Times New Roman" panose="02020603050405020304" pitchFamily="18" charset="0"/>
                      </a:endParaRP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Language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.L.1: </a:t>
                      </a:r>
                      <a:r>
                        <a:rPr lang="en-US" sz="1000" dirty="0">
                          <a:effectLst/>
                          <a:latin typeface="+mn-lt"/>
                          <a:ea typeface="MS Mincho" panose="02020609040205080304" pitchFamily="49" charset="-128"/>
                          <a:cs typeface="Times New Roman" panose="02020603050405020304" pitchFamily="18" charset="0"/>
                        </a:rPr>
                        <a:t>Demonstrate command of the conventions of standard English grammar and usage when writing or speaking</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.L.2: </a:t>
                      </a:r>
                      <a:r>
                        <a:rPr lang="en-US" sz="1000" dirty="0">
                          <a:effectLst/>
                          <a:latin typeface="+mn-lt"/>
                          <a:ea typeface="Times New Roman" panose="02020603050405020304" pitchFamily="18" charset="0"/>
                          <a:cs typeface="Times New Roman" panose="02020603050405020304" pitchFamily="18" charset="0"/>
                        </a:rPr>
                        <a:t>Demonstrate command of the conventions of standard English capitalization, punctuation, and spelling when </a:t>
                      </a:r>
                      <a:r>
                        <a:rPr lang="en-US" sz="1000" dirty="0" smtClean="0">
                          <a:effectLst/>
                          <a:latin typeface="+mn-lt"/>
                          <a:ea typeface="Times New Roman" panose="02020603050405020304" pitchFamily="18" charset="0"/>
                          <a:cs typeface="Times New Roman" panose="02020603050405020304" pitchFamily="18" charset="0"/>
                        </a:rPr>
                        <a:t>writing.</a:t>
                      </a: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cs typeface="Times New Roman" panose="02020603050405020304" pitchFamily="18" charset="0"/>
                        </a:rPr>
                        <a:t>.L.5</a:t>
                      </a:r>
                      <a:r>
                        <a:rPr lang="en-US" sz="1000" dirty="0">
                          <a:effectLst/>
                          <a:latin typeface="+mn-lt"/>
                          <a:cs typeface="Times New Roman" panose="02020603050405020304" pitchFamily="18" charset="0"/>
                        </a:rPr>
                        <a:t>: </a:t>
                      </a:r>
                      <a:r>
                        <a:rPr lang="en-US" sz="1000" dirty="0">
                          <a:solidFill>
                            <a:srgbClr val="000000"/>
                          </a:solidFill>
                          <a:effectLst/>
                          <a:latin typeface="+mn-lt"/>
                          <a:ea typeface="Times New Roman" panose="02020603050405020304" pitchFamily="18" charset="0"/>
                          <a:cs typeface="Times New Roman" panose="02020603050405020304" pitchFamily="18" charset="0"/>
                        </a:rPr>
                        <a:t>Demonstrate understanding of figurative language, word relationships, and nuances in word meanings.</a:t>
                      </a:r>
                      <a:endParaRPr lang="en-US" sz="1000" dirty="0">
                        <a:effectLst/>
                        <a:latin typeface="+mn-lt"/>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solidFill>
                            <a:srgbClr val="000000"/>
                          </a:solidFill>
                          <a:effectLst/>
                          <a:latin typeface="+mn-lt"/>
                          <a:ea typeface="Times New Roman" panose="02020603050405020304" pitchFamily="18" charset="0"/>
                          <a:cs typeface="Times New Roman" panose="02020603050405020304" pitchFamily="18" charset="0"/>
                        </a:rPr>
                        <a:t>L.6: </a:t>
                      </a:r>
                      <a:r>
                        <a:rPr lang="en-US" sz="1000" dirty="0">
                          <a:effectLst/>
                          <a:latin typeface="+mn-lt"/>
                          <a:ea typeface="Times New Roman" panose="02020603050405020304" pitchFamily="18" charset="0"/>
                          <a:cs typeface="Times New Roman" panose="02020603050405020304" pitchFamily="18" charset="0"/>
                        </a:rPr>
                        <a:t>Acquire and use accurately grade-appropriate general academic and domain-specific words and phrases; gather vocabulary knowledge when considering a word or phrase important to comprehension or expression.</a:t>
                      </a:r>
                      <a:endParaRPr lang="en-US" sz="1000" dirty="0">
                        <a:effectLst/>
                        <a:latin typeface="+mn-lt"/>
                        <a:ea typeface="ヒラギノ明朝 Pro W3"/>
                        <a:cs typeface="Times New Roman" panose="02020603050405020304" pitchFamily="18" charset="0"/>
                      </a:endParaRPr>
                    </a:p>
                  </a:txBody>
                  <a:tcPr marL="68580" marR="68580" marT="0" marB="0"/>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t>13</a:t>
            </a:fld>
            <a:endParaRPr lang="en-US"/>
          </a:p>
        </p:txBody>
      </p:sp>
    </p:spTree>
    <p:extLst>
      <p:ext uri="{BB962C8B-B14F-4D97-AF65-F5344CB8AC3E}">
        <p14:creationId xmlns:p14="http://schemas.microsoft.com/office/powerpoint/2010/main" val="149800804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10 – </a:t>
            </a:r>
            <a:r>
              <a:rPr lang="en-US" dirty="0"/>
              <a:t/>
            </a:r>
            <a:br>
              <a:rPr lang="en-US" dirty="0"/>
            </a:br>
            <a:r>
              <a:rPr lang="en-US" dirty="0" smtClean="0"/>
              <a:t>Industrial Revolution</a:t>
            </a:r>
            <a:br>
              <a:rPr lang="en-US" dirty="0" smtClean="0"/>
            </a:br>
            <a:endParaRPr lang="en-US" dirty="0"/>
          </a:p>
        </p:txBody>
      </p:sp>
      <p:sp>
        <p:nvSpPr>
          <p:cNvPr id="4" name="Footer Placeholder 3"/>
          <p:cNvSpPr>
            <a:spLocks noGrp="1"/>
          </p:cNvSpPr>
          <p:nvPr>
            <p:ph type="ftr" sz="quarter" idx="15"/>
          </p:nvPr>
        </p:nvSpPr>
        <p:spPr/>
        <p:txBody>
          <a:bodyPr/>
          <a:lstStyle/>
          <a:p>
            <a:r>
              <a:rPr lang="en-US" smtClean="0"/>
              <a:t>EAG:  Gr 9-10 ELA Scope and Sequence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500256646"/>
              </p:ext>
            </p:extLst>
          </p:nvPr>
        </p:nvGraphicFramePr>
        <p:xfrm>
          <a:off x="457200" y="843338"/>
          <a:ext cx="8229600" cy="5535897"/>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a:t>
                      </a:r>
                      <a:r>
                        <a:rPr lang="en-US" sz="1000" b="1" dirty="0" smtClean="0">
                          <a:effectLst/>
                          <a:latin typeface="+mn-lt"/>
                          <a:ea typeface="Times New Roman" panose="02020603050405020304" pitchFamily="18" charset="0"/>
                          <a:cs typeface="Times New Roman" panose="02020603050405020304" pitchFamily="18" charset="0"/>
                        </a:rPr>
                        <a:t>2</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Reading:  Literature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.RI.1: Cite strong and thorough textual evidence to support analysis of what the text says explicitly as well as inferences drawn from the text.</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.RI.2: Determine a central idea of a text and analyze its development over the course of the text, including how it emerges and is shaped and refined by specific details; provide an objective summary of the text.</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.RI.3: Analyze how the author unfolds an analysis or series of ideas or events, including the order in which the points are made, how they are introduced and developed, and the connections that are drawn between them.</a:t>
                      </a:r>
                    </a:p>
                    <a:p>
                      <a:pPr marL="0" marR="0">
                        <a:spcBef>
                          <a:spcPts val="0"/>
                        </a:spcBef>
                        <a:spcAft>
                          <a:spcPts val="0"/>
                        </a:spcAft>
                      </a:pPr>
                      <a:r>
                        <a:rPr lang="en-US" sz="1000" dirty="0">
                          <a:effectLst/>
                          <a:latin typeface="+mn-lt"/>
                          <a:ea typeface="ヒラギノ明朝 Pro W3"/>
                          <a:cs typeface="Cambria" panose="02040503050406030204" pitchFamily="18" charset="0"/>
                        </a:rPr>
                        <a:t>9-10.RI.4:</a:t>
                      </a:r>
                      <a:r>
                        <a:rPr lang="en-US" sz="1000" dirty="0">
                          <a:effectLst/>
                          <a:latin typeface="+mn-lt"/>
                          <a:ea typeface="ヒラギノ明朝 Pro W3"/>
                          <a:cs typeface="Times New Roman" panose="02020603050405020304" pitchFamily="18" charset="0"/>
                        </a:rPr>
                        <a:t> Determine the meaning of words and phrases as they are used in a text, including figurative, connotative, and technical meanings; analyze the cumulative impact of specific word choices on meaning and tone (e.g., how the language of a court opinion differs from that of a newspaper).</a:t>
                      </a: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Writing:  </a:t>
                      </a:r>
                      <a:r>
                        <a:rPr lang="en-US" sz="1000" b="1" dirty="0" smtClean="0">
                          <a:effectLst/>
                          <a:latin typeface="+mn-lt"/>
                          <a:ea typeface="ヒラギノ明朝 Pro W3"/>
                          <a:cs typeface="Times New Roman" panose="02020603050405020304" pitchFamily="18" charset="0"/>
                        </a:rPr>
                        <a:t>Narrative</a:t>
                      </a:r>
                      <a:endParaRPr lang="en-US" sz="1000" b="0" dirty="0" smtClean="0">
                        <a:effectLst/>
                        <a:latin typeface="+mn-lt"/>
                        <a:ea typeface="ヒラギノ明朝 Pro W3"/>
                        <a:cs typeface="Times New Roman" panose="02020603050405020304" pitchFamily="18" charset="0"/>
                      </a:endParaRP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effectLst/>
                          <a:latin typeface="+mn-lt"/>
                          <a:ea typeface="Times New Roman" panose="02020603050405020304" pitchFamily="18" charset="0"/>
                          <a:cs typeface="Times New Roman" panose="02020603050405020304" pitchFamily="18" charset="0"/>
                        </a:rPr>
                        <a:t>.W.3</a:t>
                      </a:r>
                      <a:r>
                        <a:rPr lang="en-US" sz="1000" dirty="0">
                          <a:effectLst/>
                          <a:latin typeface="+mn-lt"/>
                          <a:ea typeface="Times New Roman" panose="02020603050405020304" pitchFamily="18" charset="0"/>
                          <a:cs typeface="Times New Roman" panose="02020603050405020304" pitchFamily="18" charset="0"/>
                        </a:rPr>
                        <a:t>:</a:t>
                      </a:r>
                      <a:r>
                        <a:rPr lang="en-US" sz="1000" dirty="0">
                          <a:effectLst/>
                          <a:latin typeface="+mn-lt"/>
                          <a:ea typeface="ヒラギノ明朝 Pro W3"/>
                          <a:cs typeface="Times New Roman" panose="02020603050405020304" pitchFamily="18" charset="0"/>
                        </a:rPr>
                        <a:t> Write narratives to develop real or imagined experiences or events using effective technique, well-chosen details, and well-structured event sequences.</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.W.4: Produce clear and coherent writing in which the development, organization, and style are appropriate to task, purpose, and audience. (Grade-specific expectations for writing types are defined in standards 1–3 above.)</a:t>
                      </a:r>
                    </a:p>
                    <a:p>
                      <a:pPr marL="0" marR="0">
                        <a:spcBef>
                          <a:spcPts val="0"/>
                        </a:spcBef>
                        <a:spcAft>
                          <a:spcPts val="0"/>
                        </a:spcAft>
                      </a:pPr>
                      <a:r>
                        <a:rPr lang="en-US" sz="1000" dirty="0">
                          <a:effectLst/>
                          <a:latin typeface="+mn-lt"/>
                          <a:ea typeface="ヒラギノ明朝 Pro W3"/>
                          <a:cs typeface="Times New Roman" panose="02020603050405020304" pitchFamily="18" charset="0"/>
                        </a:rPr>
                        <a:t>9-10.W.5: Develop and strengthen writing as needed by planning, revising, editing, rewriting, or trying a new approach, </a:t>
                      </a:r>
                      <a:r>
                        <a:rPr lang="en-US" sz="1000" dirty="0">
                          <a:effectLst/>
                          <a:latin typeface="+mn-lt"/>
                          <a:ea typeface="ヒラギノ明朝 Pro W3"/>
                          <a:cs typeface="RotisSansSerif-Light"/>
                        </a:rPr>
                        <a:t>focusing on addressing what is most significant for a specific purpose and audience.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effectLst/>
                          <a:latin typeface="+mn-lt"/>
                          <a:ea typeface="Times New Roman" panose="02020603050405020304" pitchFamily="18" charset="0"/>
                          <a:cs typeface="Times New Roman" panose="02020603050405020304" pitchFamily="18" charset="0"/>
                        </a:rPr>
                        <a:t>9-10.W.6: Use technology, including the Internet, to produce, publish, and update individual or shared writing products, taking advantage of technology’s capacity to link to other information and to display information flexibly and dynamically.</a:t>
                      </a:r>
                      <a:endParaRPr lang="en-US" sz="1000" dirty="0">
                        <a:effectLst/>
                        <a:latin typeface="+mn-lt"/>
                        <a:ea typeface="ヒラギノ明朝 Pro W3"/>
                        <a:cs typeface="Times New Roman" panose="02020603050405020304" pitchFamily="18" charset="0"/>
                      </a:endParaRP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Language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.L.1: </a:t>
                      </a:r>
                      <a:r>
                        <a:rPr lang="en-US" sz="1000" dirty="0">
                          <a:effectLst/>
                          <a:latin typeface="+mn-lt"/>
                          <a:ea typeface="MS Mincho" panose="02020609040205080304" pitchFamily="49" charset="-128"/>
                          <a:cs typeface="Times New Roman" panose="02020603050405020304" pitchFamily="18" charset="0"/>
                        </a:rPr>
                        <a:t>Demonstrate command of the conventions of standard English grammar and usage when writing or speaking</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L.2: </a:t>
                      </a:r>
                      <a:r>
                        <a:rPr lang="en-US" sz="1000" dirty="0">
                          <a:effectLst/>
                          <a:latin typeface="+mn-lt"/>
                          <a:ea typeface="Times New Roman" panose="02020603050405020304" pitchFamily="18" charset="0"/>
                          <a:cs typeface="Times New Roman" panose="02020603050405020304" pitchFamily="18" charset="0"/>
                        </a:rPr>
                        <a:t>Demonstrate command of the conventions of standard English capitalization, punctuation, and spelling when </a:t>
                      </a:r>
                      <a:r>
                        <a:rPr lang="en-US" sz="1000" dirty="0" smtClean="0">
                          <a:effectLst/>
                          <a:latin typeface="+mn-lt"/>
                          <a:ea typeface="Times New Roman" panose="02020603050405020304" pitchFamily="18" charset="0"/>
                          <a:cs typeface="Times New Roman" panose="02020603050405020304" pitchFamily="18" charset="0"/>
                        </a:rPr>
                        <a:t>writing.</a:t>
                      </a: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cs typeface="Times New Roman" panose="02020603050405020304" pitchFamily="18" charset="0"/>
                        </a:rPr>
                        <a:t>.L.4</a:t>
                      </a:r>
                      <a:r>
                        <a:rPr lang="en-US" sz="1000" dirty="0">
                          <a:effectLst/>
                          <a:latin typeface="+mn-lt"/>
                          <a:cs typeface="Times New Roman" panose="02020603050405020304" pitchFamily="18" charset="0"/>
                        </a:rPr>
                        <a:t>:</a:t>
                      </a:r>
                      <a:r>
                        <a:rPr lang="en-US" sz="1000" dirty="0">
                          <a:effectLst/>
                          <a:latin typeface="+mn-lt"/>
                          <a:ea typeface="Times New Roman" panose="02020603050405020304" pitchFamily="18" charset="0"/>
                          <a:cs typeface="Times New Roman" panose="02020603050405020304" pitchFamily="18" charset="0"/>
                        </a:rPr>
                        <a:t> Determine or clarify the meaning of unknown and multiple-meaning words </a:t>
                      </a:r>
                      <a:r>
                        <a:rPr lang="en-US" sz="1000" dirty="0">
                          <a:solidFill>
                            <a:srgbClr val="000000"/>
                          </a:solidFill>
                          <a:effectLst/>
                          <a:latin typeface="+mn-lt"/>
                          <a:ea typeface="Times New Roman" panose="02020603050405020304" pitchFamily="18" charset="0"/>
                          <a:cs typeface="Times New Roman" panose="02020603050405020304" pitchFamily="18" charset="0"/>
                        </a:rPr>
                        <a:t>and phrases based on </a:t>
                      </a:r>
                      <a:r>
                        <a:rPr lang="en-US" sz="1000" i="1" dirty="0">
                          <a:solidFill>
                            <a:srgbClr val="000000"/>
                          </a:solidFill>
                          <a:effectLst/>
                          <a:latin typeface="+mn-lt"/>
                          <a:ea typeface="Times New Roman" panose="02020603050405020304" pitchFamily="18" charset="0"/>
                          <a:cs typeface="Times New Roman" panose="02020603050405020304" pitchFamily="18" charset="0"/>
                        </a:rPr>
                        <a:t>grades 9–10 reading and content</a:t>
                      </a:r>
                      <a:r>
                        <a:rPr lang="en-US" sz="1000" dirty="0">
                          <a:solidFill>
                            <a:srgbClr val="000000"/>
                          </a:solidFill>
                          <a:effectLst/>
                          <a:latin typeface="+mn-lt"/>
                          <a:ea typeface="Times New Roman" panose="02020603050405020304" pitchFamily="18" charset="0"/>
                          <a:cs typeface="Times New Roman" panose="02020603050405020304" pitchFamily="18" charset="0"/>
                        </a:rPr>
                        <a:t>, choosing flexibly from a range of strategies</a:t>
                      </a:r>
                      <a:endParaRPr lang="en-US" sz="1000" dirty="0">
                        <a:effectLst/>
                        <a:latin typeface="+mn-lt"/>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solidFill>
                            <a:srgbClr val="000000"/>
                          </a:solidFill>
                          <a:effectLst/>
                          <a:latin typeface="+mn-lt"/>
                          <a:ea typeface="Times New Roman" panose="02020603050405020304" pitchFamily="18" charset="0"/>
                          <a:cs typeface="Times New Roman" panose="02020603050405020304" pitchFamily="18" charset="0"/>
                        </a:rPr>
                        <a:t>L.6: </a:t>
                      </a:r>
                      <a:r>
                        <a:rPr lang="en-US" sz="1000" dirty="0">
                          <a:effectLst/>
                          <a:latin typeface="+mn-lt"/>
                          <a:ea typeface="Times New Roman" panose="02020603050405020304" pitchFamily="18" charset="0"/>
                          <a:cs typeface="Times New Roman" panose="02020603050405020304" pitchFamily="18" charset="0"/>
                        </a:rPr>
                        <a:t>Acquire and use accurately grade-appropriate general academic and domain-specific words and phrases; gather vocabulary knowledge when considering a word or phrase important to comprehension or expression.</a:t>
                      </a:r>
                      <a:endParaRPr lang="en-US" sz="1000" dirty="0">
                        <a:effectLst/>
                        <a:latin typeface="+mn-lt"/>
                        <a:ea typeface="ヒラギノ明朝 Pro W3"/>
                        <a:cs typeface="Times New Roman" panose="02020603050405020304" pitchFamily="18" charset="0"/>
                      </a:endParaRPr>
                    </a:p>
                  </a:txBody>
                  <a:tcPr marL="68580" marR="68580" marT="0" marB="0"/>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t>14</a:t>
            </a:fld>
            <a:endParaRPr lang="en-US"/>
          </a:p>
        </p:txBody>
      </p:sp>
    </p:spTree>
    <p:extLst>
      <p:ext uri="{BB962C8B-B14F-4D97-AF65-F5344CB8AC3E}">
        <p14:creationId xmlns:p14="http://schemas.microsoft.com/office/powerpoint/2010/main" val="347111328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10 - Quarter: 2</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9-10 ELA Scope and Sequence</a:t>
            </a:r>
            <a:endParaRPr lang="en-US" dirty="0">
              <a:solidFill>
                <a:prstClr val="black">
                  <a:tint val="75000"/>
                </a:prstClr>
              </a:solidFill>
              <a:latin typeface="Calibri"/>
            </a:endParaRPr>
          </a:p>
        </p:txBody>
      </p:sp>
      <p:graphicFrame>
        <p:nvGraphicFramePr>
          <p:cNvPr id="5" name="Table 4"/>
          <p:cNvGraphicFramePr>
            <a:graphicFrameLocks noGrp="1"/>
          </p:cNvGraphicFramePr>
          <p:nvPr>
            <p:extLst>
              <p:ext uri="{D42A27DB-BD31-4B8C-83A1-F6EECF244321}">
                <p14:modId xmlns:p14="http://schemas.microsoft.com/office/powerpoint/2010/main" val="3270611696"/>
              </p:ext>
            </p:extLst>
          </p:nvPr>
        </p:nvGraphicFramePr>
        <p:xfrm>
          <a:off x="457200" y="843338"/>
          <a:ext cx="8229600" cy="5414587"/>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3</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584618">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Reading:  Literature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.RL.1: Cite strong and thorough textual evidence to support analysis of what the text says explicitly as well as inferences drawn from the text..</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.RL.2: Determine a theme or central idea of a text and analyze in detail its development over the course of the text, including how it emerges and is shaped and refined by specific details; provide an objective summary of the text</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.RL.6: Analyze a particular point of view or cultural experience reflected in a work of literature from outside the United States, drawing on a wide reading of world literature.</a:t>
                      </a: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Writing: </a:t>
                      </a:r>
                      <a:r>
                        <a:rPr lang="en-US" sz="1000" b="1" dirty="0" smtClean="0">
                          <a:effectLst/>
                          <a:latin typeface="+mn-lt"/>
                          <a:ea typeface="ヒラギノ明朝 Pro W3"/>
                          <a:cs typeface="Times New Roman" panose="02020603050405020304" pitchFamily="18" charset="0"/>
                        </a:rPr>
                        <a:t>Argumentative</a:t>
                      </a:r>
                      <a:endParaRPr lang="en-US" sz="1000" b="0" dirty="0" smtClean="0">
                        <a:effectLst/>
                        <a:latin typeface="+mn-lt"/>
                        <a:ea typeface="ヒラギノ明朝 Pro W3"/>
                        <a:cs typeface="Times New Roman" panose="02020603050405020304" pitchFamily="18" charset="0"/>
                      </a:endParaRP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effectLst/>
                          <a:latin typeface="+mn-lt"/>
                          <a:ea typeface="Times New Roman" panose="02020603050405020304" pitchFamily="18" charset="0"/>
                          <a:cs typeface="Times New Roman" panose="02020603050405020304" pitchFamily="18" charset="0"/>
                        </a:rPr>
                        <a:t>.W.1</a:t>
                      </a:r>
                      <a:r>
                        <a:rPr lang="en-US" sz="1000" dirty="0">
                          <a:effectLst/>
                          <a:latin typeface="+mn-lt"/>
                          <a:ea typeface="Times New Roman" panose="02020603050405020304" pitchFamily="18" charset="0"/>
                          <a:cs typeface="Times New Roman" panose="02020603050405020304" pitchFamily="18" charset="0"/>
                        </a:rPr>
                        <a:t>: Write arguments to support claims in an analysis of substantive topics or texts, using valid reasoning and relevant and sufficient evidence.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.W.4: Produce clear and coherent writing in which the development, organization, and style are appropriate to task, purpose, and audience. (Grade-specific expectations for writing types are defined in standards 1–3 above.)</a:t>
                      </a:r>
                    </a:p>
                    <a:p>
                      <a:pPr marL="0" marR="0">
                        <a:spcBef>
                          <a:spcPts val="0"/>
                        </a:spcBef>
                        <a:spcAft>
                          <a:spcPts val="0"/>
                        </a:spcAft>
                      </a:pPr>
                      <a:r>
                        <a:rPr lang="en-US" sz="1000" dirty="0">
                          <a:effectLst/>
                          <a:latin typeface="+mn-lt"/>
                          <a:ea typeface="ヒラギノ明朝 Pro W3"/>
                          <a:cs typeface="Times New Roman" panose="02020603050405020304" pitchFamily="18" charset="0"/>
                        </a:rPr>
                        <a:t>9-10.W.5: Develop and strengthen writing as needed by planning, revising, editing, rewriting, or trying a new approach, </a:t>
                      </a:r>
                      <a:r>
                        <a:rPr lang="en-US" sz="1000" dirty="0">
                          <a:effectLst/>
                          <a:latin typeface="+mn-lt"/>
                          <a:ea typeface="ヒラギノ明朝 Pro W3"/>
                          <a:cs typeface="RotisSansSerif-Light"/>
                        </a:rPr>
                        <a:t>focusing on addressing what is most significant for a specific purpose and audience.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smtClean="0">
                          <a:effectLst/>
                          <a:latin typeface="+mn-lt"/>
                          <a:ea typeface="ヒラギノ明朝 Pro W3"/>
                          <a:cs typeface="RotisSansSerif-Light"/>
                        </a:rPr>
                        <a:t>9-10.W.</a:t>
                      </a:r>
                      <a:r>
                        <a:rPr lang="en-US" sz="1000" dirty="0" smtClean="0">
                          <a:solidFill>
                            <a:srgbClr val="000000"/>
                          </a:solidFill>
                          <a:effectLst/>
                          <a:latin typeface="+mn-lt"/>
                          <a:ea typeface="ヒラギノ明朝 Pro W3"/>
                          <a:cs typeface="Cambria" panose="02040503050406030204" pitchFamily="18" charset="0"/>
                        </a:rPr>
                        <a:t>7</a:t>
                      </a:r>
                      <a:r>
                        <a:rPr lang="en-US" sz="1000" dirty="0">
                          <a:solidFill>
                            <a:srgbClr val="000000"/>
                          </a:solidFill>
                          <a:effectLst/>
                          <a:latin typeface="+mn-lt"/>
                          <a:ea typeface="ヒラギノ明朝 Pro W3"/>
                          <a:cs typeface="Cambria" panose="02040503050406030204" pitchFamily="18" charset="0"/>
                        </a:rPr>
                        <a:t>:</a:t>
                      </a:r>
                      <a:r>
                        <a:rPr lang="en-US" sz="1000" dirty="0">
                          <a:effectLst/>
                          <a:latin typeface="+mn-lt"/>
                          <a:ea typeface="ヒラギノ明朝 Pro W3"/>
                          <a:cs typeface="Times New Roman" panose="02020603050405020304" pitchFamily="18" charset="0"/>
                        </a:rPr>
                        <a:t> Conduct short as well as more sustained research projects to answer a question (including a self-generated question) or solve a problem; narrow or broaden the inquiry when appropriate; synthesize multiple sources on the subject, demonstrating understanding of the subject under investigation.  </a:t>
                      </a: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solidFill>
                            <a:srgbClr val="000000"/>
                          </a:solidFill>
                          <a:effectLst/>
                          <a:latin typeface="+mn-lt"/>
                          <a:ea typeface="Times New Roman" panose="02020603050405020304" pitchFamily="18" charset="0"/>
                          <a:cs typeface="Cambria" panose="02040503050406030204" pitchFamily="18" charset="0"/>
                        </a:rPr>
                        <a:t>W.</a:t>
                      </a:r>
                      <a:r>
                        <a:rPr lang="en-US" sz="1000" dirty="0" smtClean="0">
                          <a:solidFill>
                            <a:srgbClr val="000000"/>
                          </a:solidFill>
                          <a:effectLst/>
                          <a:latin typeface="+mn-lt"/>
                          <a:ea typeface="ヒラギノ明朝 Pro W3"/>
                          <a:cs typeface="Cambria" panose="02040503050406030204" pitchFamily="18" charset="0"/>
                        </a:rPr>
                        <a:t>8</a:t>
                      </a:r>
                      <a:r>
                        <a:rPr lang="en-US" sz="1000" dirty="0">
                          <a:solidFill>
                            <a:srgbClr val="000000"/>
                          </a:solidFill>
                          <a:effectLst/>
                          <a:latin typeface="+mn-lt"/>
                          <a:ea typeface="ヒラギノ明朝 Pro W3"/>
                          <a:cs typeface="Cambria" panose="02040503050406030204" pitchFamily="18" charset="0"/>
                        </a:rPr>
                        <a:t>: </a:t>
                      </a:r>
                      <a:r>
                        <a:rPr lang="en-US" sz="1000" dirty="0">
                          <a:effectLst/>
                          <a:latin typeface="+mn-lt"/>
                          <a:ea typeface="ヒラギノ明朝 Pro W3"/>
                          <a:cs typeface="Times New Roman" panose="02020603050405020304" pitchFamily="18" charset="0"/>
                        </a:rPr>
                        <a:t>Gather relevant information from multiple authoritative print and digital sources, using advanced searches effectively; assess the usefulness of each source in answering the research question; integrate information into the text selectively to maintain the flow of ideas, avoiding plagiarism and following a standard format for citation.</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Times New Roman" panose="02020603050405020304" pitchFamily="18" charset="0"/>
                          <a:cs typeface="Times New Roman" panose="02020603050405020304" pitchFamily="18" charset="0"/>
                        </a:rPr>
                        <a:t>W.9: Draw evidence from literary or informational texts to support analysis, reflection, and research.</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effectLst/>
                          <a:latin typeface="+mn-lt"/>
                          <a:ea typeface="ヒラギノ明朝 Pro W3"/>
                          <a:cs typeface="Times New Roman" panose="02020603050405020304" pitchFamily="18" charset="0"/>
                        </a:rPr>
                        <a:t> </a:t>
                      </a:r>
                    </a:p>
                  </a:txBody>
                  <a:tcPr marL="68580" marR="68580" marT="0" marB="0"/>
                </a:tc>
              </a:tr>
              <a:tr h="1662112">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Language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.L.1: </a:t>
                      </a:r>
                      <a:r>
                        <a:rPr lang="en-US" sz="1000" dirty="0">
                          <a:effectLst/>
                          <a:latin typeface="+mn-lt"/>
                          <a:ea typeface="MS Mincho" panose="02020609040205080304" pitchFamily="49" charset="-128"/>
                          <a:cs typeface="Times New Roman" panose="02020603050405020304" pitchFamily="18" charset="0"/>
                        </a:rPr>
                        <a:t>Demonstrate command of the conventions of standard English grammar and usage when writing or speaking</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.L.2: </a:t>
                      </a:r>
                      <a:r>
                        <a:rPr lang="en-US" sz="1000" dirty="0">
                          <a:effectLst/>
                          <a:latin typeface="+mn-lt"/>
                          <a:ea typeface="Times New Roman" panose="02020603050405020304" pitchFamily="18" charset="0"/>
                          <a:cs typeface="Times New Roman" panose="02020603050405020304" pitchFamily="18" charset="0"/>
                        </a:rPr>
                        <a:t>Demonstrate command of the conventions of standard English capitalization, punctuation, and spelling when </a:t>
                      </a:r>
                      <a:r>
                        <a:rPr lang="en-US" sz="1000" dirty="0" smtClean="0">
                          <a:effectLst/>
                          <a:latin typeface="+mn-lt"/>
                          <a:ea typeface="Times New Roman" panose="02020603050405020304" pitchFamily="18" charset="0"/>
                          <a:cs typeface="Times New Roman" panose="02020603050405020304" pitchFamily="18" charset="0"/>
                        </a:rPr>
                        <a:t>writing.</a:t>
                      </a: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cs typeface="Times New Roman" panose="02020603050405020304" pitchFamily="18" charset="0"/>
                        </a:rPr>
                        <a:t>.L.5</a:t>
                      </a:r>
                      <a:r>
                        <a:rPr lang="en-US" sz="1000" dirty="0">
                          <a:effectLst/>
                          <a:latin typeface="+mn-lt"/>
                          <a:cs typeface="Times New Roman" panose="02020603050405020304" pitchFamily="18" charset="0"/>
                        </a:rPr>
                        <a:t>: </a:t>
                      </a:r>
                      <a:r>
                        <a:rPr lang="en-US" sz="1000" dirty="0">
                          <a:solidFill>
                            <a:srgbClr val="000000"/>
                          </a:solidFill>
                          <a:effectLst/>
                          <a:latin typeface="+mn-lt"/>
                          <a:ea typeface="Times New Roman" panose="02020603050405020304" pitchFamily="18" charset="0"/>
                          <a:cs typeface="Times New Roman" panose="02020603050405020304" pitchFamily="18" charset="0"/>
                        </a:rPr>
                        <a:t>Demonstrate understanding of figurative language, word relationships, and nuances in word meanings.</a:t>
                      </a:r>
                      <a:endParaRPr lang="en-US" sz="1000" dirty="0">
                        <a:effectLst/>
                        <a:latin typeface="+mn-lt"/>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solidFill>
                            <a:srgbClr val="000000"/>
                          </a:solidFill>
                          <a:effectLst/>
                          <a:latin typeface="+mn-lt"/>
                          <a:ea typeface="Times New Roman" panose="02020603050405020304" pitchFamily="18" charset="0"/>
                          <a:cs typeface="Times New Roman" panose="02020603050405020304" pitchFamily="18" charset="0"/>
                        </a:rPr>
                        <a:t>L.6: </a:t>
                      </a:r>
                      <a:r>
                        <a:rPr lang="en-US" sz="1000" dirty="0">
                          <a:effectLst/>
                          <a:latin typeface="+mn-lt"/>
                          <a:ea typeface="Times New Roman" panose="02020603050405020304" pitchFamily="18" charset="0"/>
                          <a:cs typeface="Times New Roman" panose="02020603050405020304" pitchFamily="18" charset="0"/>
                        </a:rPr>
                        <a:t>Acquire and use accurately grade-appropriate general academic and domain-specific words and phrases; gather vocabulary knowledge when considering a word or phrase important to comprehension or expression.</a:t>
                      </a:r>
                      <a:endParaRPr lang="en-US" sz="1000" dirty="0">
                        <a:effectLst/>
                        <a:latin typeface="+mn-lt"/>
                        <a:ea typeface="ヒラギノ明朝 Pro W3"/>
                        <a:cs typeface="Times New Roman" panose="02020603050405020304" pitchFamily="18" charset="0"/>
                      </a:endParaRPr>
                    </a:p>
                  </a:txBody>
                  <a:tcPr marL="68580" marR="68580" marT="0" marB="0"/>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15</a:t>
            </a:fld>
            <a:endParaRPr lang="en-US">
              <a:solidFill>
                <a:prstClr val="black">
                  <a:tint val="75000"/>
                </a:prstClr>
              </a:solidFill>
              <a:latin typeface="Calibri"/>
            </a:endParaRPr>
          </a:p>
        </p:txBody>
      </p:sp>
    </p:spTree>
    <p:extLst>
      <p:ext uri="{BB962C8B-B14F-4D97-AF65-F5344CB8AC3E}">
        <p14:creationId xmlns:p14="http://schemas.microsoft.com/office/powerpoint/2010/main" val="40202393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10 - Quarter: 2</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9-10 ELA Scope and Sequence</a:t>
            </a:r>
            <a:endParaRPr lang="en-US" dirty="0">
              <a:solidFill>
                <a:prstClr val="black">
                  <a:tint val="75000"/>
                </a:prstClr>
              </a:solidFill>
              <a:latin typeface="Calibri"/>
            </a:endParaRPr>
          </a:p>
        </p:txBody>
      </p:sp>
      <p:graphicFrame>
        <p:nvGraphicFramePr>
          <p:cNvPr id="5" name="Table 4"/>
          <p:cNvGraphicFramePr>
            <a:graphicFrameLocks noGrp="1"/>
          </p:cNvGraphicFramePr>
          <p:nvPr>
            <p:extLst>
              <p:ext uri="{D42A27DB-BD31-4B8C-83A1-F6EECF244321}">
                <p14:modId xmlns:p14="http://schemas.microsoft.com/office/powerpoint/2010/main" val="2718322447"/>
              </p:ext>
            </p:extLst>
          </p:nvPr>
        </p:nvGraphicFramePr>
        <p:xfrm>
          <a:off x="457200" y="843338"/>
          <a:ext cx="8229600" cy="5511742"/>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4</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408405">
                <a:tc>
                  <a:txBody>
                    <a:bodyPr/>
                    <a:lstStyle/>
                    <a:p>
                      <a:pPr marL="0" marR="0">
                        <a:spcBef>
                          <a:spcPts val="0"/>
                        </a:spcBef>
                        <a:spcAft>
                          <a:spcPts val="0"/>
                        </a:spcAft>
                      </a:pPr>
                      <a:r>
                        <a:rPr lang="en-US" sz="1000" b="1">
                          <a:effectLst/>
                          <a:latin typeface="+mn-lt"/>
                          <a:ea typeface="ヒラギノ明朝 Pro W3"/>
                          <a:cs typeface="Times New Roman" panose="02020603050405020304" pitchFamily="18" charset="0"/>
                        </a:rPr>
                        <a:t>Reading:  Informational Text</a:t>
                      </a:r>
                      <a:endParaRPr lang="en-US" sz="1000">
                        <a:effectLst/>
                        <a:latin typeface="+mn-lt"/>
                        <a:ea typeface="ヒラギノ明朝 Pro W3"/>
                        <a:cs typeface="Times New Roman" panose="02020603050405020304" pitchFamily="18" charset="0"/>
                      </a:endParaRPr>
                    </a:p>
                    <a:p>
                      <a:pPr marL="0" marR="0">
                        <a:spcBef>
                          <a:spcPts val="0"/>
                        </a:spcBef>
                        <a:spcAft>
                          <a:spcPts val="0"/>
                        </a:spcAft>
                      </a:pPr>
                      <a:r>
                        <a:rPr lang="en-US" sz="1000">
                          <a:solidFill>
                            <a:srgbClr val="000000"/>
                          </a:solidFill>
                          <a:effectLst/>
                          <a:latin typeface="+mn-lt"/>
                          <a:ea typeface="ヒラギノ明朝 Pro W3"/>
                          <a:cs typeface="Cambria" panose="02040503050406030204" pitchFamily="18" charset="0"/>
                        </a:rPr>
                        <a:t>9-10</a:t>
                      </a:r>
                      <a:r>
                        <a:rPr lang="en-US" sz="1000">
                          <a:effectLst/>
                          <a:latin typeface="+mn-lt"/>
                          <a:ea typeface="ヒラギノ明朝 Pro W3"/>
                          <a:cs typeface="Times New Roman" panose="02020603050405020304" pitchFamily="18" charset="0"/>
                        </a:rPr>
                        <a:t>.RI.1: Cite strong and thorough textual evidence to support analysis of what the text says explicitly as well as inferences drawn from the text.</a:t>
                      </a:r>
                    </a:p>
                    <a:p>
                      <a:pPr marL="0" marR="0">
                        <a:spcBef>
                          <a:spcPts val="0"/>
                        </a:spcBef>
                        <a:spcAft>
                          <a:spcPts val="0"/>
                        </a:spcAft>
                      </a:pPr>
                      <a:r>
                        <a:rPr lang="en-US" sz="1000">
                          <a:solidFill>
                            <a:srgbClr val="000000"/>
                          </a:solidFill>
                          <a:effectLst/>
                          <a:latin typeface="+mn-lt"/>
                          <a:ea typeface="ヒラギノ明朝 Pro W3"/>
                          <a:cs typeface="Cambria" panose="02040503050406030204" pitchFamily="18" charset="0"/>
                        </a:rPr>
                        <a:t>9-10</a:t>
                      </a:r>
                      <a:r>
                        <a:rPr lang="en-US" sz="1000">
                          <a:effectLst/>
                          <a:latin typeface="+mn-lt"/>
                          <a:ea typeface="ヒラギノ明朝 Pro W3"/>
                          <a:cs typeface="Times New Roman" panose="02020603050405020304" pitchFamily="18" charset="0"/>
                        </a:rPr>
                        <a:t>.RI.2: Determine a central idea of a text and analyze its development over the course of the text, including how it emerges and is shaped and refined by specific details; provide an objective summary of the text.</a:t>
                      </a:r>
                    </a:p>
                    <a:p>
                      <a:pPr marL="0" marR="0">
                        <a:spcBef>
                          <a:spcPts val="0"/>
                        </a:spcBef>
                        <a:spcAft>
                          <a:spcPts val="0"/>
                        </a:spcAft>
                      </a:pPr>
                      <a:r>
                        <a:rPr lang="en-US" sz="1000">
                          <a:solidFill>
                            <a:srgbClr val="000000"/>
                          </a:solidFill>
                          <a:effectLst/>
                          <a:latin typeface="+mn-lt"/>
                          <a:ea typeface="ヒラギノ明朝 Pro W3"/>
                          <a:cs typeface="Cambria" panose="02040503050406030204" pitchFamily="18" charset="0"/>
                        </a:rPr>
                        <a:t>9-10</a:t>
                      </a:r>
                      <a:r>
                        <a:rPr lang="en-US" sz="1000">
                          <a:effectLst/>
                          <a:latin typeface="+mn-lt"/>
                          <a:ea typeface="ヒラギノ明朝 Pro W3"/>
                          <a:cs typeface="Times New Roman" panose="02020603050405020304" pitchFamily="18" charset="0"/>
                        </a:rPr>
                        <a:t>.RI.6:</a:t>
                      </a:r>
                      <a:r>
                        <a:rPr lang="en-US" sz="1000">
                          <a:effectLst/>
                          <a:latin typeface="+mn-lt"/>
                          <a:ea typeface="ヒラギノ明朝 Pro W3"/>
                          <a:cs typeface="Cambria" panose="02040503050406030204" pitchFamily="18" charset="0"/>
                        </a:rPr>
                        <a:t> Determine an author’s point of view or purpose in a text and analyze how an author uses rhetoric to advance that point of view or purpose.</a:t>
                      </a:r>
                      <a:endParaRPr lang="en-US" sz="1000">
                        <a:effectLst/>
                        <a:latin typeface="+mn-lt"/>
                        <a:ea typeface="ヒラギノ明朝 Pro W3"/>
                        <a:cs typeface="Times New Roman" panose="02020603050405020304" pitchFamily="18" charset="0"/>
                      </a:endParaRPr>
                    </a:p>
                    <a:p>
                      <a:pPr marL="0" marR="0">
                        <a:spcBef>
                          <a:spcPts val="0"/>
                        </a:spcBef>
                        <a:spcAft>
                          <a:spcPts val="0"/>
                        </a:spcAft>
                      </a:pPr>
                      <a:r>
                        <a:rPr lang="en-US" sz="1000">
                          <a:effectLst/>
                          <a:latin typeface="+mn-lt"/>
                          <a:ea typeface="ヒラギノ明朝 Pro W3"/>
                          <a:cs typeface="Cambria" panose="02040503050406030204" pitchFamily="18" charset="0"/>
                        </a:rPr>
                        <a:t>9-10.RI.8:</a:t>
                      </a:r>
                      <a:r>
                        <a:rPr lang="en-US" sz="1000">
                          <a:solidFill>
                            <a:srgbClr val="000000"/>
                          </a:solidFill>
                          <a:effectLst/>
                          <a:latin typeface="+mn-lt"/>
                          <a:ea typeface="ヒラギノ明朝 Pro W3"/>
                          <a:cs typeface="Times New Roman" panose="02020603050405020304" pitchFamily="18" charset="0"/>
                        </a:rPr>
                        <a:t> Delineate and evaluate the argument and specific claims in a text, assessing whether the reasoning is valid and the evidence is relevant and sufficient; identify false statements and fallacious reasoning.</a:t>
                      </a:r>
                      <a:endParaRPr lang="en-US" sz="1000">
                        <a:effectLst/>
                        <a:latin typeface="+mn-lt"/>
                        <a:ea typeface="ヒラギノ明朝 Pro W3"/>
                        <a:cs typeface="Times New Roman" panose="02020603050405020304" pitchFamily="18" charset="0"/>
                      </a:endParaRP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Writing:  </a:t>
                      </a:r>
                      <a:r>
                        <a:rPr lang="en-US" sz="1000" b="1" dirty="0" smtClean="0">
                          <a:effectLst/>
                          <a:latin typeface="+mn-lt"/>
                          <a:ea typeface="ヒラギノ明朝 Pro W3"/>
                          <a:cs typeface="Times New Roman" panose="02020603050405020304" pitchFamily="18" charset="0"/>
                        </a:rPr>
                        <a:t>Argumentative</a:t>
                      </a:r>
                      <a:endParaRPr lang="en-US" sz="1000" b="0" dirty="0" smtClean="0">
                        <a:effectLst/>
                        <a:latin typeface="+mn-lt"/>
                        <a:ea typeface="ヒラギノ明朝 Pro W3"/>
                        <a:cs typeface="Times New Roman" panose="02020603050405020304" pitchFamily="18" charset="0"/>
                      </a:endParaRP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effectLst/>
                          <a:latin typeface="+mn-lt"/>
                          <a:ea typeface="Times New Roman" panose="02020603050405020304" pitchFamily="18" charset="0"/>
                          <a:cs typeface="Times New Roman" panose="02020603050405020304" pitchFamily="18" charset="0"/>
                        </a:rPr>
                        <a:t>.W.1</a:t>
                      </a:r>
                      <a:r>
                        <a:rPr lang="en-US" sz="1000" dirty="0">
                          <a:effectLst/>
                          <a:latin typeface="+mn-lt"/>
                          <a:ea typeface="Times New Roman" panose="02020603050405020304" pitchFamily="18" charset="0"/>
                          <a:cs typeface="Times New Roman" panose="02020603050405020304" pitchFamily="18" charset="0"/>
                        </a:rPr>
                        <a:t>: Write arguments to support claims in an analysis of substantive topics or texts, using valid reasoning and relevant and sufficient evidence.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.W.4: Produce clear and coherent writing in which the development, organization, and style are appropriate to task, purpose, and audience. (Grade-specific expectations for writing types are defined in standards 1–3 above.)</a:t>
                      </a:r>
                    </a:p>
                    <a:p>
                      <a:pPr marL="0" marR="0">
                        <a:spcBef>
                          <a:spcPts val="0"/>
                        </a:spcBef>
                        <a:spcAft>
                          <a:spcPts val="0"/>
                        </a:spcAft>
                      </a:pPr>
                      <a:r>
                        <a:rPr lang="en-US" sz="1000" dirty="0">
                          <a:effectLst/>
                          <a:latin typeface="+mn-lt"/>
                          <a:ea typeface="ヒラギノ明朝 Pro W3"/>
                          <a:cs typeface="Times New Roman" panose="02020603050405020304" pitchFamily="18" charset="0"/>
                        </a:rPr>
                        <a:t>9-10.W.5: Develop and strengthen writing as needed by planning, revising, editing, rewriting, or trying a new approach, </a:t>
                      </a:r>
                      <a:r>
                        <a:rPr lang="en-US" sz="1000" dirty="0">
                          <a:effectLst/>
                          <a:latin typeface="+mn-lt"/>
                          <a:ea typeface="ヒラギノ明朝 Pro W3"/>
                          <a:cs typeface="RotisSansSerif-Light"/>
                        </a:rPr>
                        <a:t>focusing on addressing what is most significant for a specific purpose and audience.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effectLst/>
                          <a:latin typeface="+mn-lt"/>
                          <a:ea typeface="ヒラギノ明朝 Pro W3"/>
                          <a:cs typeface="RotisSansSerif-Light"/>
                        </a:rPr>
                        <a:t>9-10.W.6:</a:t>
                      </a:r>
                      <a:r>
                        <a:rPr lang="en-US" sz="1000" dirty="0">
                          <a:effectLst/>
                          <a:latin typeface="+mn-lt"/>
                          <a:ea typeface="Times New Roman" panose="02020603050405020304" pitchFamily="18" charset="0"/>
                          <a:cs typeface="Times New Roman" panose="02020603050405020304" pitchFamily="18" charset="0"/>
                        </a:rPr>
                        <a:t> Use technology, including the Internet, to produce, publish, and update individual or shared writing products, taking advantage of technology’s capacity to link to other information and to display information flexibly and dynamically.</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effectLst/>
                          <a:latin typeface="+mn-lt"/>
                          <a:ea typeface="ヒラギノ明朝 Pro W3"/>
                          <a:cs typeface="RotisSansSerif-Light"/>
                        </a:rPr>
                        <a:t>9-10.W.</a:t>
                      </a:r>
                      <a:r>
                        <a:rPr lang="en-US" sz="1000" dirty="0">
                          <a:solidFill>
                            <a:srgbClr val="000000"/>
                          </a:solidFill>
                          <a:effectLst/>
                          <a:latin typeface="+mn-lt"/>
                          <a:ea typeface="ヒラギノ明朝 Pro W3"/>
                          <a:cs typeface="Cambria" panose="02040503050406030204" pitchFamily="18" charset="0"/>
                        </a:rPr>
                        <a:t> 7:</a:t>
                      </a:r>
                      <a:r>
                        <a:rPr lang="en-US" sz="1000" dirty="0">
                          <a:effectLst/>
                          <a:latin typeface="+mn-lt"/>
                          <a:ea typeface="ヒラギノ明朝 Pro W3"/>
                          <a:cs typeface="Times New Roman" panose="02020603050405020304" pitchFamily="18" charset="0"/>
                        </a:rPr>
                        <a:t> Conduct short as well as more sustained research projects to answer a question (including a self-generated question) or solve a problem; narrow or broaden the inquiry when appropriate; synthesize multiple sources on the subject, demonstrating understanding of the subject under investigation.  </a:t>
                      </a: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solidFill>
                            <a:srgbClr val="000000"/>
                          </a:solidFill>
                          <a:effectLst/>
                          <a:latin typeface="+mn-lt"/>
                          <a:ea typeface="Times New Roman" panose="02020603050405020304" pitchFamily="18" charset="0"/>
                          <a:cs typeface="Cambria" panose="02040503050406030204" pitchFamily="18" charset="0"/>
                        </a:rPr>
                        <a:t>W.</a:t>
                      </a:r>
                      <a:r>
                        <a:rPr lang="en-US" sz="1000" dirty="0" smtClean="0">
                          <a:solidFill>
                            <a:srgbClr val="000000"/>
                          </a:solidFill>
                          <a:effectLst/>
                          <a:latin typeface="+mn-lt"/>
                          <a:ea typeface="ヒラギノ明朝 Pro W3"/>
                          <a:cs typeface="Cambria" panose="02040503050406030204" pitchFamily="18" charset="0"/>
                        </a:rPr>
                        <a:t>8</a:t>
                      </a:r>
                      <a:r>
                        <a:rPr lang="en-US" sz="1000" dirty="0">
                          <a:solidFill>
                            <a:srgbClr val="000000"/>
                          </a:solidFill>
                          <a:effectLst/>
                          <a:latin typeface="+mn-lt"/>
                          <a:ea typeface="ヒラギノ明朝 Pro W3"/>
                          <a:cs typeface="Cambria" panose="02040503050406030204" pitchFamily="18" charset="0"/>
                        </a:rPr>
                        <a:t>: </a:t>
                      </a:r>
                      <a:r>
                        <a:rPr lang="en-US" sz="1000" dirty="0">
                          <a:effectLst/>
                          <a:latin typeface="+mn-lt"/>
                          <a:ea typeface="ヒラギノ明朝 Pro W3"/>
                          <a:cs typeface="Times New Roman" panose="02020603050405020304" pitchFamily="18" charset="0"/>
                        </a:rPr>
                        <a:t>Gather relevant information from multiple authoritative print and digital sources, using advanced searches effectively; assess the usefulness of each source in answering the research question; integrate information into the text selectively to maintain the flow of ideas, avoiding plagiarism and following a standard format for citation.</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Times New Roman" panose="02020603050405020304" pitchFamily="18" charset="0"/>
                          <a:cs typeface="Times New Roman" panose="02020603050405020304" pitchFamily="18" charset="0"/>
                        </a:rPr>
                        <a:t>W.9: Draw evidence from literary or informational texts to support analysis, reflection, and research.</a:t>
                      </a:r>
                      <a:endParaRPr lang="en-US" sz="1000" dirty="0">
                        <a:effectLst/>
                        <a:latin typeface="+mn-lt"/>
                        <a:ea typeface="ヒラギノ明朝 Pro W3"/>
                        <a:cs typeface="Times New Roman" panose="02020603050405020304" pitchFamily="18" charset="0"/>
                      </a:endParaRP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Language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.L.1: </a:t>
                      </a:r>
                      <a:r>
                        <a:rPr lang="en-US" sz="1000" dirty="0">
                          <a:effectLst/>
                          <a:latin typeface="+mn-lt"/>
                          <a:ea typeface="MS Mincho" panose="02020609040205080304" pitchFamily="49" charset="-128"/>
                          <a:cs typeface="Times New Roman" panose="02020603050405020304" pitchFamily="18" charset="0"/>
                        </a:rPr>
                        <a:t>Demonstrate command of the conventions of standard English grammar and usage when writing or speaking</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L.2: </a:t>
                      </a:r>
                      <a:r>
                        <a:rPr lang="en-US" sz="1000" dirty="0">
                          <a:effectLst/>
                          <a:latin typeface="+mn-lt"/>
                          <a:ea typeface="Times New Roman" panose="02020603050405020304" pitchFamily="18" charset="0"/>
                          <a:cs typeface="Times New Roman" panose="02020603050405020304" pitchFamily="18" charset="0"/>
                        </a:rPr>
                        <a:t>Demonstrate command of the conventions of standard English capitalization, punctuation, and spelling when </a:t>
                      </a:r>
                      <a:r>
                        <a:rPr lang="en-US" sz="1000" dirty="0" smtClean="0">
                          <a:effectLst/>
                          <a:latin typeface="+mn-lt"/>
                          <a:ea typeface="Times New Roman" panose="02020603050405020304" pitchFamily="18" charset="0"/>
                          <a:cs typeface="Times New Roman" panose="02020603050405020304" pitchFamily="18" charset="0"/>
                        </a:rPr>
                        <a:t>writing.</a:t>
                      </a: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cs typeface="Times New Roman" panose="02020603050405020304" pitchFamily="18" charset="0"/>
                        </a:rPr>
                        <a:t>.L.4</a:t>
                      </a:r>
                      <a:r>
                        <a:rPr lang="en-US" sz="1000" dirty="0">
                          <a:effectLst/>
                          <a:latin typeface="+mn-lt"/>
                          <a:cs typeface="Times New Roman" panose="02020603050405020304" pitchFamily="18" charset="0"/>
                        </a:rPr>
                        <a:t>:</a:t>
                      </a:r>
                      <a:r>
                        <a:rPr lang="en-US" sz="1000" dirty="0">
                          <a:effectLst/>
                          <a:latin typeface="+mn-lt"/>
                          <a:ea typeface="Times New Roman" panose="02020603050405020304" pitchFamily="18" charset="0"/>
                          <a:cs typeface="Times New Roman" panose="02020603050405020304" pitchFamily="18" charset="0"/>
                        </a:rPr>
                        <a:t> Determine or clarify the meaning of unknown and multiple-meaning words </a:t>
                      </a:r>
                      <a:r>
                        <a:rPr lang="en-US" sz="1000" dirty="0">
                          <a:solidFill>
                            <a:srgbClr val="000000"/>
                          </a:solidFill>
                          <a:effectLst/>
                          <a:latin typeface="+mn-lt"/>
                          <a:ea typeface="Times New Roman" panose="02020603050405020304" pitchFamily="18" charset="0"/>
                          <a:cs typeface="Times New Roman" panose="02020603050405020304" pitchFamily="18" charset="0"/>
                        </a:rPr>
                        <a:t>and phrases based on </a:t>
                      </a:r>
                      <a:r>
                        <a:rPr lang="en-US" sz="1000" i="1" dirty="0">
                          <a:solidFill>
                            <a:srgbClr val="000000"/>
                          </a:solidFill>
                          <a:effectLst/>
                          <a:latin typeface="+mn-lt"/>
                          <a:ea typeface="Times New Roman" panose="02020603050405020304" pitchFamily="18" charset="0"/>
                          <a:cs typeface="Times New Roman" panose="02020603050405020304" pitchFamily="18" charset="0"/>
                        </a:rPr>
                        <a:t>grades 9–10 reading and content</a:t>
                      </a:r>
                      <a:r>
                        <a:rPr lang="en-US" sz="1000" dirty="0">
                          <a:solidFill>
                            <a:srgbClr val="000000"/>
                          </a:solidFill>
                          <a:effectLst/>
                          <a:latin typeface="+mn-lt"/>
                          <a:ea typeface="Times New Roman" panose="02020603050405020304" pitchFamily="18" charset="0"/>
                          <a:cs typeface="Times New Roman" panose="02020603050405020304" pitchFamily="18" charset="0"/>
                        </a:rPr>
                        <a:t>, choosing flexibly from a range of strategies</a:t>
                      </a:r>
                      <a:endParaRPr lang="en-US" sz="1000" dirty="0">
                        <a:effectLst/>
                        <a:latin typeface="+mn-lt"/>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solidFill>
                            <a:srgbClr val="000000"/>
                          </a:solidFill>
                          <a:effectLst/>
                          <a:latin typeface="+mn-lt"/>
                          <a:ea typeface="Times New Roman" panose="02020603050405020304" pitchFamily="18" charset="0"/>
                          <a:cs typeface="Times New Roman" panose="02020603050405020304" pitchFamily="18" charset="0"/>
                        </a:rPr>
                        <a:t>L.6: </a:t>
                      </a:r>
                      <a:r>
                        <a:rPr lang="en-US" sz="1000" dirty="0">
                          <a:effectLst/>
                          <a:latin typeface="+mn-lt"/>
                          <a:ea typeface="Times New Roman" panose="02020603050405020304" pitchFamily="18" charset="0"/>
                          <a:cs typeface="Times New Roman" panose="02020603050405020304" pitchFamily="18" charset="0"/>
                        </a:rPr>
                        <a:t>Acquire and use accurately grade-appropriate general academic and domain-specific words and phrases; gather vocabulary knowledge when considering a word or phrase important to comprehension or expression.</a:t>
                      </a:r>
                      <a:endParaRPr lang="en-US" sz="1000" dirty="0">
                        <a:effectLst/>
                        <a:latin typeface="+mn-lt"/>
                        <a:ea typeface="ヒラギノ明朝 Pro W3"/>
                        <a:cs typeface="Times New Roman" panose="02020603050405020304" pitchFamily="18" charset="0"/>
                      </a:endParaRPr>
                    </a:p>
                  </a:txBody>
                  <a:tcPr marL="68580" marR="68580" marT="0" marB="0"/>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16</a:t>
            </a:fld>
            <a:endParaRPr lang="en-US">
              <a:solidFill>
                <a:prstClr val="black">
                  <a:tint val="75000"/>
                </a:prstClr>
              </a:solidFill>
              <a:latin typeface="Calibri"/>
            </a:endParaRPr>
          </a:p>
        </p:txBody>
      </p:sp>
    </p:spTree>
    <p:extLst>
      <p:ext uri="{BB962C8B-B14F-4D97-AF65-F5344CB8AC3E}">
        <p14:creationId xmlns:p14="http://schemas.microsoft.com/office/powerpoint/2010/main" val="317368701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10 - Quarter: 3</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t>EAG:  Gr 9-10 ELA Scope and Sequence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140824559"/>
              </p:ext>
            </p:extLst>
          </p:nvPr>
        </p:nvGraphicFramePr>
        <p:xfrm>
          <a:off x="457200" y="843338"/>
          <a:ext cx="8229600" cy="5444725"/>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a:t>
                      </a:r>
                      <a:r>
                        <a:rPr lang="en-US" sz="1000" b="1" dirty="0" smtClean="0">
                          <a:effectLst/>
                          <a:latin typeface="+mn-lt"/>
                          <a:ea typeface="Times New Roman" panose="02020603050405020304" pitchFamily="18" charset="0"/>
                          <a:cs typeface="Times New Roman" panose="02020603050405020304" pitchFamily="18" charset="0"/>
                        </a:rPr>
                        <a:t>5</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660818">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Reading:  Literature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.RL.1: Cite strong and thorough textual evidence to support analysis of what the text says explicitly as well as inferences drawn from the text..</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.RL.5: Analyze how an author’s choices concerning how to structure a text, order events within it (e.g., parallel plots), and manipulate time (e.g., pacing, flashbacks) create such effects as mystery, tension, or surprise.</a:t>
                      </a:r>
                    </a:p>
                    <a:p>
                      <a:pPr marL="0" marR="0">
                        <a:spcBef>
                          <a:spcPts val="0"/>
                        </a:spcBef>
                        <a:spcAft>
                          <a:spcPts val="0"/>
                        </a:spcAft>
                      </a:pPr>
                      <a:r>
                        <a:rPr lang="en-US" sz="1000" dirty="0" smtClean="0">
                          <a:effectLst/>
                          <a:latin typeface="+mn-lt"/>
                          <a:ea typeface="ヒラギノ明朝 Pro W3"/>
                          <a:cs typeface="Times New Roman" panose="02020603050405020304" pitchFamily="18" charset="0"/>
                        </a:rPr>
                        <a:t>9-10.RL.</a:t>
                      </a:r>
                      <a:r>
                        <a:rPr lang="en-US" sz="1000" dirty="0" smtClean="0">
                          <a:solidFill>
                            <a:srgbClr val="000000"/>
                          </a:solidFill>
                          <a:effectLst/>
                          <a:latin typeface="+mn-lt"/>
                          <a:ea typeface="ヒラギノ明朝 Pro W3"/>
                          <a:cs typeface="Cambria" panose="02040503050406030204" pitchFamily="18" charset="0"/>
                        </a:rPr>
                        <a:t>7</a:t>
                      </a:r>
                      <a:r>
                        <a:rPr lang="en-US" sz="1000" dirty="0">
                          <a:solidFill>
                            <a:srgbClr val="000000"/>
                          </a:solidFill>
                          <a:effectLst/>
                          <a:latin typeface="+mn-lt"/>
                          <a:ea typeface="ヒラギノ明朝 Pro W3"/>
                          <a:cs typeface="Cambria" panose="02040503050406030204" pitchFamily="18" charset="0"/>
                        </a:rPr>
                        <a:t>:</a:t>
                      </a:r>
                      <a:r>
                        <a:rPr lang="en-US" sz="1000" dirty="0">
                          <a:effectLst/>
                          <a:latin typeface="+mn-lt"/>
                          <a:ea typeface="ヒラギノ明朝 Pro W3"/>
                          <a:cs typeface="Times New Roman" panose="02020603050405020304" pitchFamily="18" charset="0"/>
                        </a:rPr>
                        <a:t> Analyze the representation of a subject or a key scene in two different artistic mediums, including what is emphasized or absent in each treatment (e.g., Auden’s “</a:t>
                      </a:r>
                      <a:r>
                        <a:rPr lang="en-US" sz="1000" dirty="0" err="1">
                          <a:effectLst/>
                          <a:latin typeface="+mn-lt"/>
                          <a:ea typeface="ヒラギノ明朝 Pro W3"/>
                          <a:cs typeface="Times New Roman" panose="02020603050405020304" pitchFamily="18" charset="0"/>
                        </a:rPr>
                        <a:t>Musée</a:t>
                      </a:r>
                      <a:r>
                        <a:rPr lang="en-US" sz="1000" dirty="0">
                          <a:effectLst/>
                          <a:latin typeface="+mn-lt"/>
                          <a:ea typeface="ヒラギノ明朝 Pro W3"/>
                          <a:cs typeface="Times New Roman" panose="02020603050405020304" pitchFamily="18" charset="0"/>
                        </a:rPr>
                        <a:t> des Beaux Arts” and Breughel’s </a:t>
                      </a:r>
                      <a:r>
                        <a:rPr lang="en-US" sz="1000" i="1" dirty="0">
                          <a:effectLst/>
                          <a:latin typeface="+mn-lt"/>
                          <a:ea typeface="ヒラギノ明朝 Pro W3"/>
                          <a:cs typeface="Times New Roman" panose="02020603050405020304" pitchFamily="18" charset="0"/>
                        </a:rPr>
                        <a:t>Landscape with the Fall of Icarus</a:t>
                      </a:r>
                      <a:r>
                        <a:rPr lang="en-US" sz="1000" dirty="0">
                          <a:effectLst/>
                          <a:latin typeface="+mn-lt"/>
                          <a:ea typeface="ヒラギノ明朝 Pro W3"/>
                          <a:cs typeface="Times New Roman" panose="02020603050405020304" pitchFamily="18" charset="0"/>
                        </a:rPr>
                        <a:t>).  </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9-10.RL.9:</a:t>
                      </a:r>
                      <a:r>
                        <a:rPr lang="en-US" sz="1000" dirty="0">
                          <a:effectLst/>
                          <a:latin typeface="+mn-lt"/>
                          <a:ea typeface="ヒラギノ明朝 Pro W3"/>
                          <a:cs typeface="Times New Roman" panose="02020603050405020304" pitchFamily="18" charset="0"/>
                        </a:rPr>
                        <a:t> Analyze how an author draws on and transforms source material in a specific work (e.g., how Shakespeare treats a theme or topic from Ovid or the Bible or how a later author draws on a play by Shakespeare).</a:t>
                      </a: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Writing: </a:t>
                      </a:r>
                      <a:r>
                        <a:rPr lang="en-US" sz="1000" b="1" dirty="0" smtClean="0">
                          <a:effectLst/>
                          <a:latin typeface="+mn-lt"/>
                          <a:ea typeface="ヒラギノ明朝 Pro W3"/>
                          <a:cs typeface="Times New Roman" panose="02020603050405020304" pitchFamily="18" charset="0"/>
                        </a:rPr>
                        <a:t>Argumentative</a:t>
                      </a:r>
                      <a:endParaRPr lang="en-US" sz="1000" b="0" dirty="0" smtClean="0">
                        <a:effectLst/>
                        <a:latin typeface="+mn-lt"/>
                        <a:ea typeface="ヒラギノ明朝 Pro W3"/>
                        <a:cs typeface="Times New Roman" panose="02020603050405020304" pitchFamily="18" charset="0"/>
                      </a:endParaRP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effectLst/>
                          <a:latin typeface="+mn-lt"/>
                          <a:ea typeface="Times New Roman" panose="02020603050405020304" pitchFamily="18" charset="0"/>
                          <a:cs typeface="Times New Roman" panose="02020603050405020304" pitchFamily="18" charset="0"/>
                        </a:rPr>
                        <a:t>.W.1</a:t>
                      </a:r>
                      <a:r>
                        <a:rPr lang="en-US" sz="1000" dirty="0">
                          <a:effectLst/>
                          <a:latin typeface="+mn-lt"/>
                          <a:ea typeface="Times New Roman" panose="02020603050405020304" pitchFamily="18" charset="0"/>
                          <a:cs typeface="Times New Roman" panose="02020603050405020304" pitchFamily="18" charset="0"/>
                        </a:rPr>
                        <a:t>: Write arguments to support claims in an analysis of substantive topics or texts, using valid reasoning and relevant and sufficient evidence.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.W.4: Produce clear and coherent writing in which the development, organization, and style are appropriate to task, purpose, and audience. (Grade-specific expectations for writing types are defined in standards 1–3 above.)</a:t>
                      </a:r>
                    </a:p>
                    <a:p>
                      <a:pPr marL="0" marR="0">
                        <a:spcBef>
                          <a:spcPts val="0"/>
                        </a:spcBef>
                        <a:spcAft>
                          <a:spcPts val="0"/>
                        </a:spcAft>
                      </a:pPr>
                      <a:r>
                        <a:rPr lang="en-US" sz="1000" dirty="0">
                          <a:effectLst/>
                          <a:latin typeface="+mn-lt"/>
                          <a:ea typeface="ヒラギノ明朝 Pro W3"/>
                          <a:cs typeface="Times New Roman" panose="02020603050405020304" pitchFamily="18" charset="0"/>
                        </a:rPr>
                        <a:t>9-10.W.5: Develop and strengthen writing as needed by planning, revising, editing, rewriting, or trying a new approach, </a:t>
                      </a:r>
                      <a:r>
                        <a:rPr lang="en-US" sz="1000" dirty="0">
                          <a:effectLst/>
                          <a:latin typeface="+mn-lt"/>
                          <a:ea typeface="ヒラギノ明朝 Pro W3"/>
                          <a:cs typeface="RotisSansSerif-Light"/>
                        </a:rPr>
                        <a:t>focusing on addressing what is most significant for a specific purpose and audience.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effectLst/>
                          <a:latin typeface="+mn-lt"/>
                          <a:ea typeface="ヒラギノ明朝 Pro W3"/>
                          <a:cs typeface="RotisSansSerif-Light"/>
                        </a:rPr>
                        <a:t>9-10.W.</a:t>
                      </a:r>
                      <a:r>
                        <a:rPr lang="en-US" sz="1000" dirty="0">
                          <a:solidFill>
                            <a:srgbClr val="000000"/>
                          </a:solidFill>
                          <a:effectLst/>
                          <a:latin typeface="+mn-lt"/>
                          <a:ea typeface="ヒラギノ明朝 Pro W3"/>
                          <a:cs typeface="Cambria" panose="02040503050406030204" pitchFamily="18" charset="0"/>
                        </a:rPr>
                        <a:t> 7:</a:t>
                      </a:r>
                      <a:r>
                        <a:rPr lang="en-US" sz="1000" dirty="0">
                          <a:effectLst/>
                          <a:latin typeface="+mn-lt"/>
                          <a:ea typeface="ヒラギノ明朝 Pro W3"/>
                          <a:cs typeface="Times New Roman" panose="02020603050405020304" pitchFamily="18" charset="0"/>
                        </a:rPr>
                        <a:t> Conduct short as well as more sustained research projects to answer a question (including a self-generated question) or solve a problem; narrow or broaden the inquiry when appropriate; synthesize multiple sources on the subject, demonstrating understanding of the subject under investigation.  </a:t>
                      </a: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solidFill>
                            <a:srgbClr val="000000"/>
                          </a:solidFill>
                          <a:effectLst/>
                          <a:latin typeface="+mn-lt"/>
                          <a:ea typeface="Times New Roman" panose="02020603050405020304" pitchFamily="18" charset="0"/>
                          <a:cs typeface="Cambria" panose="02040503050406030204" pitchFamily="18" charset="0"/>
                        </a:rPr>
                        <a:t>W.</a:t>
                      </a:r>
                      <a:r>
                        <a:rPr lang="en-US" sz="1000" dirty="0" smtClean="0">
                          <a:solidFill>
                            <a:srgbClr val="000000"/>
                          </a:solidFill>
                          <a:effectLst/>
                          <a:latin typeface="+mn-lt"/>
                          <a:ea typeface="ヒラギノ明朝 Pro W3"/>
                          <a:cs typeface="Cambria" panose="02040503050406030204" pitchFamily="18" charset="0"/>
                        </a:rPr>
                        <a:t>8</a:t>
                      </a:r>
                      <a:r>
                        <a:rPr lang="en-US" sz="1000" dirty="0">
                          <a:solidFill>
                            <a:srgbClr val="000000"/>
                          </a:solidFill>
                          <a:effectLst/>
                          <a:latin typeface="+mn-lt"/>
                          <a:ea typeface="ヒラギノ明朝 Pro W3"/>
                          <a:cs typeface="Cambria" panose="02040503050406030204" pitchFamily="18" charset="0"/>
                        </a:rPr>
                        <a:t>: </a:t>
                      </a:r>
                      <a:r>
                        <a:rPr lang="en-US" sz="1000" dirty="0">
                          <a:effectLst/>
                          <a:latin typeface="+mn-lt"/>
                          <a:ea typeface="ヒラギノ明朝 Pro W3"/>
                          <a:cs typeface="Times New Roman" panose="02020603050405020304" pitchFamily="18" charset="0"/>
                        </a:rPr>
                        <a:t>Gather relevant information from multiple authoritative print and digital sources, using advanced searches effectively; assess the usefulness of each source in answering the research question; integrate information into the text selectively to maintain the flow of ideas, avoiding plagiarism and following a standard format for citation.</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Times New Roman" panose="02020603050405020304" pitchFamily="18" charset="0"/>
                          <a:cs typeface="Times New Roman" panose="02020603050405020304" pitchFamily="18" charset="0"/>
                        </a:rPr>
                        <a:t>W.9: Draw evidence from literary or informational texts to support analysis, reflection, and research.</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effectLst/>
                          <a:latin typeface="+mn-lt"/>
                          <a:ea typeface="ヒラギノ明朝 Pro W3"/>
                          <a:cs typeface="Times New Roman" panose="02020603050405020304" pitchFamily="18" charset="0"/>
                        </a:rPr>
                        <a:t> </a:t>
                      </a:r>
                    </a:p>
                  </a:txBody>
                  <a:tcPr marL="68580" marR="68580" marT="0" marB="0"/>
                </a:tc>
              </a:tr>
              <a:tr h="161605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Language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.L.1: </a:t>
                      </a:r>
                      <a:r>
                        <a:rPr lang="en-US" sz="1000" dirty="0">
                          <a:effectLst/>
                          <a:latin typeface="+mn-lt"/>
                          <a:ea typeface="MS Mincho" panose="02020609040205080304" pitchFamily="49" charset="-128"/>
                          <a:cs typeface="Times New Roman" panose="02020603050405020304" pitchFamily="18" charset="0"/>
                        </a:rPr>
                        <a:t>Demonstrate command of the conventions of standard English grammar and usage when writing or speaking</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.L.2: </a:t>
                      </a:r>
                      <a:r>
                        <a:rPr lang="en-US" sz="1000" dirty="0">
                          <a:effectLst/>
                          <a:latin typeface="+mn-lt"/>
                          <a:ea typeface="Times New Roman" panose="02020603050405020304" pitchFamily="18" charset="0"/>
                          <a:cs typeface="Times New Roman" panose="02020603050405020304" pitchFamily="18" charset="0"/>
                        </a:rPr>
                        <a:t>Demonstrate command of the conventions of standard English capitalization, punctuation, and spelling when </a:t>
                      </a:r>
                      <a:r>
                        <a:rPr lang="en-US" sz="1000" dirty="0" smtClean="0">
                          <a:effectLst/>
                          <a:latin typeface="+mn-lt"/>
                          <a:ea typeface="Times New Roman" panose="02020603050405020304" pitchFamily="18" charset="0"/>
                          <a:cs typeface="Times New Roman" panose="02020603050405020304" pitchFamily="18" charset="0"/>
                        </a:rPr>
                        <a:t>writing.</a:t>
                      </a: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cs typeface="Times New Roman" panose="02020603050405020304" pitchFamily="18" charset="0"/>
                        </a:rPr>
                        <a:t>.L.5</a:t>
                      </a:r>
                      <a:r>
                        <a:rPr lang="en-US" sz="1000" dirty="0">
                          <a:effectLst/>
                          <a:latin typeface="+mn-lt"/>
                          <a:cs typeface="Times New Roman" panose="02020603050405020304" pitchFamily="18" charset="0"/>
                        </a:rPr>
                        <a:t>: </a:t>
                      </a:r>
                      <a:r>
                        <a:rPr lang="en-US" sz="1000" dirty="0">
                          <a:solidFill>
                            <a:srgbClr val="000000"/>
                          </a:solidFill>
                          <a:effectLst/>
                          <a:latin typeface="+mn-lt"/>
                          <a:ea typeface="Times New Roman" panose="02020603050405020304" pitchFamily="18" charset="0"/>
                          <a:cs typeface="Times New Roman" panose="02020603050405020304" pitchFamily="18" charset="0"/>
                        </a:rPr>
                        <a:t>Demonstrate understanding of figurative language, word relationships, and nuances in word meanings.</a:t>
                      </a:r>
                      <a:endParaRPr lang="en-US" sz="1000" dirty="0">
                        <a:effectLst/>
                        <a:latin typeface="+mn-lt"/>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solidFill>
                            <a:srgbClr val="000000"/>
                          </a:solidFill>
                          <a:effectLst/>
                          <a:latin typeface="+mn-lt"/>
                          <a:ea typeface="Times New Roman" panose="02020603050405020304" pitchFamily="18" charset="0"/>
                          <a:cs typeface="Times New Roman" panose="02020603050405020304" pitchFamily="18" charset="0"/>
                        </a:rPr>
                        <a:t>L.6: </a:t>
                      </a:r>
                      <a:r>
                        <a:rPr lang="en-US" sz="1000" dirty="0">
                          <a:effectLst/>
                          <a:latin typeface="+mn-lt"/>
                          <a:ea typeface="Times New Roman" panose="02020603050405020304" pitchFamily="18" charset="0"/>
                          <a:cs typeface="Times New Roman" panose="02020603050405020304" pitchFamily="18" charset="0"/>
                        </a:rPr>
                        <a:t>Acquire and use accurately grade-appropriate general academic and domain-specific words and phrases; gather vocabulary knowledge when considering a word or phrase important to comprehension or expression.</a:t>
                      </a:r>
                      <a:endParaRPr lang="en-US" sz="1000" dirty="0">
                        <a:effectLst/>
                        <a:latin typeface="+mn-lt"/>
                        <a:ea typeface="ヒラギノ明朝 Pro W3"/>
                        <a:cs typeface="Times New Roman" panose="02020603050405020304" pitchFamily="18" charset="0"/>
                      </a:endParaRPr>
                    </a:p>
                  </a:txBody>
                  <a:tcPr marL="68580" marR="68580" marT="0" marB="0">
                    <a:solidFill>
                      <a:schemeClr val="bg1"/>
                    </a:solidFill>
                  </a:tcPr>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t>17</a:t>
            </a:fld>
            <a:endParaRPr lang="en-US"/>
          </a:p>
        </p:txBody>
      </p:sp>
    </p:spTree>
    <p:extLst>
      <p:ext uri="{BB962C8B-B14F-4D97-AF65-F5344CB8AC3E}">
        <p14:creationId xmlns:p14="http://schemas.microsoft.com/office/powerpoint/2010/main" val="395096100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10 - Quarter: 3</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t>EAG:  Gr 9-10 ELA Scope and Sequence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071118612"/>
              </p:ext>
            </p:extLst>
          </p:nvPr>
        </p:nvGraphicFramePr>
        <p:xfrm>
          <a:off x="457200" y="843338"/>
          <a:ext cx="8229600" cy="5500312"/>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a:t>
                      </a:r>
                      <a:r>
                        <a:rPr lang="en-US" sz="1000" b="1" dirty="0" smtClean="0">
                          <a:effectLst/>
                          <a:latin typeface="+mn-lt"/>
                          <a:ea typeface="Times New Roman" panose="02020603050405020304" pitchFamily="18" charset="0"/>
                          <a:cs typeface="Times New Roman" panose="02020603050405020304" pitchFamily="18" charset="0"/>
                        </a:rPr>
                        <a:t>6</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Reading:  Informational Text</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.RI.1: Cite strong and thorough textual evidence to support analysis of what the text says explicitly as well as inferences drawn from the text.</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.RI.5: Analyze in detail how an author’s ideas or claims are developed and refined by particular sentences, paragraphs, or larger portions of a text (e.g., a section or chapter).</a:t>
                      </a: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effectLst/>
                          <a:latin typeface="+mn-lt"/>
                          <a:ea typeface="ヒラギノ明朝 Pro W3"/>
                          <a:cs typeface="Times New Roman" panose="02020603050405020304" pitchFamily="18" charset="0"/>
                        </a:rPr>
                        <a:t>.RI.</a:t>
                      </a:r>
                      <a:r>
                        <a:rPr lang="en-US" sz="1000" dirty="0" smtClean="0">
                          <a:solidFill>
                            <a:srgbClr val="000000"/>
                          </a:solidFill>
                          <a:effectLst/>
                          <a:latin typeface="+mn-lt"/>
                          <a:ea typeface="ヒラギノ明朝 Pro W3"/>
                          <a:cs typeface="Cambria" panose="02040503050406030204" pitchFamily="18" charset="0"/>
                        </a:rPr>
                        <a:t>7</a:t>
                      </a:r>
                      <a:r>
                        <a:rPr lang="en-US" sz="1000" dirty="0">
                          <a:effectLst/>
                          <a:latin typeface="+mn-lt"/>
                          <a:ea typeface="ヒラギノ明朝 Pro W3"/>
                          <a:cs typeface="Times New Roman" panose="02020603050405020304" pitchFamily="18" charset="0"/>
                        </a:rPr>
                        <a:t>: Analyze various accounts of a subject told in different mediums (e.g., a person’s life story in both print and multimedia), determining which details are emphasized in each account.</a:t>
                      </a:r>
                    </a:p>
                    <a:p>
                      <a:pPr marL="0" marR="0">
                        <a:spcBef>
                          <a:spcPts val="0"/>
                        </a:spcBef>
                        <a:spcAft>
                          <a:spcPts val="0"/>
                        </a:spcAft>
                      </a:pPr>
                      <a:r>
                        <a:rPr lang="en-US" sz="1000" dirty="0">
                          <a:effectLst/>
                          <a:latin typeface="+mn-lt"/>
                          <a:ea typeface="ヒラギノ明朝 Pro W3"/>
                          <a:cs typeface="Cambria" panose="02040503050406030204" pitchFamily="18" charset="0"/>
                        </a:rPr>
                        <a:t>9-10.RI.8:</a:t>
                      </a:r>
                      <a:r>
                        <a:rPr lang="en-US" sz="1000" dirty="0">
                          <a:solidFill>
                            <a:srgbClr val="000000"/>
                          </a:solidFill>
                          <a:effectLst/>
                          <a:latin typeface="+mn-lt"/>
                          <a:ea typeface="ヒラギノ明朝 Pro W3"/>
                          <a:cs typeface="Times New Roman" panose="02020603050405020304" pitchFamily="18" charset="0"/>
                        </a:rPr>
                        <a:t> Delineate and evaluate the argument and specific claims in a text, assessing whether the reasoning is valid and the evidence is relevant and sufficient; identify false statements and fallacious reasoning.</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Times New Roman" panose="02020603050405020304" pitchFamily="18" charset="0"/>
                        </a:rPr>
                        <a:t>9-10.RI.9:</a:t>
                      </a:r>
                      <a:r>
                        <a:rPr lang="en-US" sz="1000" dirty="0">
                          <a:effectLst/>
                          <a:latin typeface="+mn-lt"/>
                          <a:ea typeface="ヒラギノ明朝 Pro W3"/>
                          <a:cs typeface="Calibri" panose="020F0502020204030204" pitchFamily="34" charset="0"/>
                        </a:rPr>
                        <a:t> Analyze seminal U.S. documents of historical and literary significance (e.g., Washington’s Farewell Address, the Gettysburg Address, Roosevelt’s Four Freedoms speech, King’s “Letter from Birmingham Jail”), including how they address related themes and concepts</a:t>
                      </a:r>
                      <a:r>
                        <a:rPr lang="en-US" sz="1000" dirty="0">
                          <a:effectLst/>
                          <a:latin typeface="+mn-lt"/>
                          <a:ea typeface="ヒラギノ明朝 Pro W3"/>
                          <a:cs typeface="Times New Roman" panose="02020603050405020304" pitchFamily="18" charset="0"/>
                        </a:rPr>
                        <a:t>.</a:t>
                      </a: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Writing:  Argumentative</a:t>
                      </a:r>
                      <a:endParaRPr lang="en-US" sz="1000" dirty="0">
                        <a:effectLst/>
                        <a:latin typeface="+mn-lt"/>
                        <a:ea typeface="ヒラギノ明朝 Pro W3"/>
                        <a:cs typeface="Times New Roman" panose="02020603050405020304" pitchFamily="18" charset="0"/>
                      </a:endParaRPr>
                    </a:p>
                    <a:p>
                      <a:pPr marL="0" marR="0">
                        <a:spcBef>
                          <a:spcPts val="300"/>
                        </a:spcBef>
                        <a:spcAft>
                          <a:spcPts val="30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Times New Roman" panose="02020603050405020304" pitchFamily="18" charset="0"/>
                          <a:cs typeface="Times New Roman" panose="02020603050405020304" pitchFamily="18" charset="0"/>
                        </a:rPr>
                        <a:t>.W.1: Write arguments to support claims in an analysis of substantive topics or texts, using valid reasoning and relevant and sufficient evidence.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.W.4: Produce clear and coherent writing in which the development, organization, and style are appropriate to task, purpose, and audience. (Grade-specific expectations for writing types are defined in standards 1–3 above.)</a:t>
                      </a:r>
                    </a:p>
                    <a:p>
                      <a:pPr marL="0" marR="0">
                        <a:spcBef>
                          <a:spcPts val="0"/>
                        </a:spcBef>
                        <a:spcAft>
                          <a:spcPts val="0"/>
                        </a:spcAft>
                      </a:pPr>
                      <a:r>
                        <a:rPr lang="en-US" sz="1000" dirty="0">
                          <a:effectLst/>
                          <a:latin typeface="+mn-lt"/>
                          <a:ea typeface="ヒラギノ明朝 Pro W3"/>
                          <a:cs typeface="Times New Roman" panose="02020603050405020304" pitchFamily="18" charset="0"/>
                        </a:rPr>
                        <a:t>9-10.W.5: Develop and strengthen writing as needed by planning, revising, editing, rewriting, or trying a new approach, </a:t>
                      </a:r>
                      <a:r>
                        <a:rPr lang="en-US" sz="1000" dirty="0">
                          <a:effectLst/>
                          <a:latin typeface="+mn-lt"/>
                          <a:ea typeface="ヒラギノ明朝 Pro W3"/>
                          <a:cs typeface="RotisSansSerif-Light"/>
                        </a:rPr>
                        <a:t>focusing on addressing what is most significant for a specific purpose and audience.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effectLst/>
                          <a:latin typeface="+mn-lt"/>
                          <a:ea typeface="ヒラギノ明朝 Pro W3"/>
                          <a:cs typeface="RotisSansSerif-Light"/>
                        </a:rPr>
                        <a:t>9-10.W.6:</a:t>
                      </a:r>
                      <a:r>
                        <a:rPr lang="en-US" sz="1000" dirty="0">
                          <a:effectLst/>
                          <a:latin typeface="+mn-lt"/>
                          <a:ea typeface="Times New Roman" panose="02020603050405020304" pitchFamily="18" charset="0"/>
                          <a:cs typeface="Times New Roman" panose="02020603050405020304" pitchFamily="18" charset="0"/>
                        </a:rPr>
                        <a:t> Use technology, including the Internet, to produce, publish, and update individual or shared writing products, taking advantage of technology’s capacity to link to other information and to display information flexibly and dynamically.</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effectLst/>
                          <a:latin typeface="+mn-lt"/>
                          <a:ea typeface="ヒラギノ明朝 Pro W3"/>
                          <a:cs typeface="RotisSansSerif-Light"/>
                        </a:rPr>
                        <a:t>9-10.W.</a:t>
                      </a:r>
                      <a:r>
                        <a:rPr lang="en-US" sz="1000" dirty="0">
                          <a:solidFill>
                            <a:srgbClr val="000000"/>
                          </a:solidFill>
                          <a:effectLst/>
                          <a:latin typeface="+mn-lt"/>
                          <a:ea typeface="ヒラギノ明朝 Pro W3"/>
                          <a:cs typeface="Cambria" panose="02040503050406030204" pitchFamily="18" charset="0"/>
                        </a:rPr>
                        <a:t> 7:</a:t>
                      </a:r>
                      <a:r>
                        <a:rPr lang="en-US" sz="1000" dirty="0">
                          <a:effectLst/>
                          <a:latin typeface="+mn-lt"/>
                          <a:ea typeface="ヒラギノ明朝 Pro W3"/>
                          <a:cs typeface="Times New Roman" panose="02020603050405020304" pitchFamily="18" charset="0"/>
                        </a:rPr>
                        <a:t> Conduct short as well as more sustained research projects to answer a question (including a self-generated question) or solve a problem; narrow or broaden the inquiry when appropriate; synthesize multiple sources on the subject, demonstrating understanding of the subject under investigation.  </a:t>
                      </a: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solidFill>
                            <a:srgbClr val="000000"/>
                          </a:solidFill>
                          <a:effectLst/>
                          <a:latin typeface="+mn-lt"/>
                          <a:ea typeface="Times New Roman" panose="02020603050405020304" pitchFamily="18" charset="0"/>
                          <a:cs typeface="Cambria" panose="02040503050406030204" pitchFamily="18" charset="0"/>
                        </a:rPr>
                        <a:t>W.</a:t>
                      </a:r>
                      <a:r>
                        <a:rPr lang="en-US" sz="1000" dirty="0" smtClean="0">
                          <a:solidFill>
                            <a:srgbClr val="000000"/>
                          </a:solidFill>
                          <a:effectLst/>
                          <a:latin typeface="+mn-lt"/>
                          <a:ea typeface="ヒラギノ明朝 Pro W3"/>
                          <a:cs typeface="Cambria" panose="02040503050406030204" pitchFamily="18" charset="0"/>
                        </a:rPr>
                        <a:t>8</a:t>
                      </a:r>
                      <a:r>
                        <a:rPr lang="en-US" sz="1000" dirty="0">
                          <a:solidFill>
                            <a:srgbClr val="000000"/>
                          </a:solidFill>
                          <a:effectLst/>
                          <a:latin typeface="+mn-lt"/>
                          <a:ea typeface="ヒラギノ明朝 Pro W3"/>
                          <a:cs typeface="Cambria" panose="02040503050406030204" pitchFamily="18" charset="0"/>
                        </a:rPr>
                        <a:t>: </a:t>
                      </a:r>
                      <a:r>
                        <a:rPr lang="en-US" sz="1000" dirty="0">
                          <a:effectLst/>
                          <a:latin typeface="+mn-lt"/>
                          <a:ea typeface="ヒラギノ明朝 Pro W3"/>
                          <a:cs typeface="Times New Roman" panose="02020603050405020304" pitchFamily="18" charset="0"/>
                        </a:rPr>
                        <a:t>Gather relevant information from multiple authoritative print and digital sources, using advanced searches effectively; assess the usefulness of each source in answering the research question; integrate information into the text selectively to maintain the flow of ideas, avoiding plagiarism and following a standard format for citation.</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Times New Roman" panose="02020603050405020304" pitchFamily="18" charset="0"/>
                          <a:cs typeface="Times New Roman" panose="02020603050405020304" pitchFamily="18" charset="0"/>
                        </a:rPr>
                        <a:t>W.9: Draw evidence from literary or informational texts to support analysis, reflection, and research.</a:t>
                      </a:r>
                      <a:endParaRPr lang="en-US" sz="1000" dirty="0">
                        <a:effectLst/>
                        <a:latin typeface="+mn-lt"/>
                        <a:ea typeface="ヒラギノ明朝 Pro W3"/>
                        <a:cs typeface="Times New Roman" panose="02020603050405020304" pitchFamily="18" charset="0"/>
                      </a:endParaRPr>
                    </a:p>
                  </a:txBody>
                  <a:tcPr marL="68580" marR="68580" marT="0" marB="0"/>
                </a:tc>
              </a:tr>
              <a:tr h="1320775">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Language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.L.1: </a:t>
                      </a:r>
                      <a:r>
                        <a:rPr lang="en-US" sz="1000" dirty="0">
                          <a:effectLst/>
                          <a:latin typeface="+mn-lt"/>
                          <a:ea typeface="MS Mincho" panose="02020609040205080304" pitchFamily="49" charset="-128"/>
                          <a:cs typeface="Times New Roman" panose="02020603050405020304" pitchFamily="18" charset="0"/>
                        </a:rPr>
                        <a:t>Demonstrate command of the conventions of standard English grammar and usage when writing or speaking</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L.2: </a:t>
                      </a:r>
                      <a:r>
                        <a:rPr lang="en-US" sz="1000" dirty="0">
                          <a:effectLst/>
                          <a:latin typeface="+mn-lt"/>
                          <a:ea typeface="Times New Roman" panose="02020603050405020304" pitchFamily="18" charset="0"/>
                          <a:cs typeface="Times New Roman" panose="02020603050405020304" pitchFamily="18" charset="0"/>
                        </a:rPr>
                        <a:t>Demonstrate command of the conventions of standard English capitalization, punctuation, and spelling when </a:t>
                      </a:r>
                      <a:r>
                        <a:rPr lang="en-US" sz="1000" dirty="0" smtClean="0">
                          <a:effectLst/>
                          <a:latin typeface="+mn-lt"/>
                          <a:ea typeface="Times New Roman" panose="02020603050405020304" pitchFamily="18" charset="0"/>
                          <a:cs typeface="Times New Roman" panose="02020603050405020304" pitchFamily="18" charset="0"/>
                        </a:rPr>
                        <a:t>writing.</a:t>
                      </a: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cs typeface="Times New Roman" panose="02020603050405020304" pitchFamily="18" charset="0"/>
                        </a:rPr>
                        <a:t>.L.4</a:t>
                      </a:r>
                      <a:r>
                        <a:rPr lang="en-US" sz="1000" dirty="0">
                          <a:effectLst/>
                          <a:latin typeface="+mn-lt"/>
                          <a:cs typeface="Times New Roman" panose="02020603050405020304" pitchFamily="18" charset="0"/>
                        </a:rPr>
                        <a:t>:</a:t>
                      </a:r>
                      <a:r>
                        <a:rPr lang="en-US" sz="1000" dirty="0">
                          <a:effectLst/>
                          <a:latin typeface="+mn-lt"/>
                          <a:ea typeface="Times New Roman" panose="02020603050405020304" pitchFamily="18" charset="0"/>
                          <a:cs typeface="Times New Roman" panose="02020603050405020304" pitchFamily="18" charset="0"/>
                        </a:rPr>
                        <a:t> Determine or clarify the meaning of unknown and multiple-meaning words </a:t>
                      </a:r>
                      <a:r>
                        <a:rPr lang="en-US" sz="1000" dirty="0">
                          <a:solidFill>
                            <a:srgbClr val="000000"/>
                          </a:solidFill>
                          <a:effectLst/>
                          <a:latin typeface="+mn-lt"/>
                          <a:ea typeface="Times New Roman" panose="02020603050405020304" pitchFamily="18" charset="0"/>
                          <a:cs typeface="Times New Roman" panose="02020603050405020304" pitchFamily="18" charset="0"/>
                        </a:rPr>
                        <a:t>and phrases based on </a:t>
                      </a:r>
                      <a:r>
                        <a:rPr lang="en-US" sz="1000" i="1" dirty="0">
                          <a:solidFill>
                            <a:srgbClr val="000000"/>
                          </a:solidFill>
                          <a:effectLst/>
                          <a:latin typeface="+mn-lt"/>
                          <a:ea typeface="Times New Roman" panose="02020603050405020304" pitchFamily="18" charset="0"/>
                          <a:cs typeface="Times New Roman" panose="02020603050405020304" pitchFamily="18" charset="0"/>
                        </a:rPr>
                        <a:t>grades 9–10 reading and content</a:t>
                      </a:r>
                      <a:r>
                        <a:rPr lang="en-US" sz="1000" dirty="0">
                          <a:solidFill>
                            <a:srgbClr val="000000"/>
                          </a:solidFill>
                          <a:effectLst/>
                          <a:latin typeface="+mn-lt"/>
                          <a:ea typeface="Times New Roman" panose="02020603050405020304" pitchFamily="18" charset="0"/>
                          <a:cs typeface="Times New Roman" panose="02020603050405020304" pitchFamily="18" charset="0"/>
                        </a:rPr>
                        <a:t>, choosing flexibly from a range of strategies</a:t>
                      </a:r>
                      <a:endParaRPr lang="en-US" sz="1000" dirty="0">
                        <a:effectLst/>
                        <a:latin typeface="+mn-lt"/>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solidFill>
                            <a:srgbClr val="000000"/>
                          </a:solidFill>
                          <a:effectLst/>
                          <a:latin typeface="+mn-lt"/>
                          <a:ea typeface="Times New Roman" panose="02020603050405020304" pitchFamily="18" charset="0"/>
                          <a:cs typeface="Times New Roman" panose="02020603050405020304" pitchFamily="18" charset="0"/>
                        </a:rPr>
                        <a:t>L.6: </a:t>
                      </a:r>
                      <a:r>
                        <a:rPr lang="en-US" sz="1000" dirty="0">
                          <a:effectLst/>
                          <a:latin typeface="+mn-lt"/>
                          <a:ea typeface="Times New Roman" panose="02020603050405020304" pitchFamily="18" charset="0"/>
                          <a:cs typeface="Times New Roman" panose="02020603050405020304" pitchFamily="18" charset="0"/>
                        </a:rPr>
                        <a:t>Acquire and use accurately grade-appropriate general academic and domain-specific words and phrases; gather vocabulary knowledge when considering a word or phrase important to comprehension or expression.</a:t>
                      </a:r>
                      <a:endParaRPr lang="en-US" sz="1000" dirty="0">
                        <a:effectLst/>
                        <a:latin typeface="+mn-lt"/>
                        <a:ea typeface="ヒラギノ明朝 Pro W3"/>
                        <a:cs typeface="Times New Roman" panose="02020603050405020304" pitchFamily="18" charset="0"/>
                      </a:endParaRPr>
                    </a:p>
                  </a:txBody>
                  <a:tcPr marL="68580" marR="68580" marT="0" marB="0">
                    <a:solidFill>
                      <a:schemeClr val="bg1"/>
                    </a:solidFill>
                  </a:tcPr>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t>18</a:t>
            </a:fld>
            <a:endParaRPr lang="en-US"/>
          </a:p>
        </p:txBody>
      </p:sp>
    </p:spTree>
    <p:extLst>
      <p:ext uri="{BB962C8B-B14F-4D97-AF65-F5344CB8AC3E}">
        <p14:creationId xmlns:p14="http://schemas.microsoft.com/office/powerpoint/2010/main" val="169672423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10 - Quarter: 4</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9-10 ELA Scope and Sequence</a:t>
            </a:r>
            <a:endParaRPr lang="en-US" dirty="0">
              <a:solidFill>
                <a:prstClr val="black">
                  <a:tint val="75000"/>
                </a:prstClr>
              </a:solidFill>
              <a:latin typeface="Calibri"/>
            </a:endParaRPr>
          </a:p>
        </p:txBody>
      </p:sp>
      <p:graphicFrame>
        <p:nvGraphicFramePr>
          <p:cNvPr id="5" name="Table 4"/>
          <p:cNvGraphicFramePr>
            <a:graphicFrameLocks noGrp="1"/>
          </p:cNvGraphicFramePr>
          <p:nvPr>
            <p:extLst>
              <p:ext uri="{D42A27DB-BD31-4B8C-83A1-F6EECF244321}">
                <p14:modId xmlns:p14="http://schemas.microsoft.com/office/powerpoint/2010/main" val="3438635230"/>
              </p:ext>
            </p:extLst>
          </p:nvPr>
        </p:nvGraphicFramePr>
        <p:xfrm>
          <a:off x="457200" y="843338"/>
          <a:ext cx="8229600" cy="5581617"/>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a:t>
                      </a:r>
                      <a:r>
                        <a:rPr lang="en-US" sz="1000" b="1" dirty="0" smtClean="0">
                          <a:effectLst/>
                          <a:latin typeface="+mn-lt"/>
                          <a:ea typeface="Times New Roman" panose="02020603050405020304" pitchFamily="18" charset="0"/>
                          <a:cs typeface="Times New Roman" panose="02020603050405020304" pitchFamily="18" charset="0"/>
                        </a:rPr>
                        <a:t>7</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Reading:  Literature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.RL.1: Cite strong and thorough textual evidence to support analysis of what the text says explicitly as well as inferences drawn from the text..</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.RL.2: Determine a theme or central idea of a text and analyze in detail its development over the course of the text, including how it emerges and is shaped and refined by specific details; provide an objective summary of the text</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.RL.5: Analyze how an author’s choices concerning how to structure a text, order events within it (e.g., parallel plots), and manipulate time (e.g., pacing, flashbacks) create such effects as mystery, tension, or surprise.</a:t>
                      </a: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Writing: </a:t>
                      </a:r>
                      <a:r>
                        <a:rPr lang="en-US" sz="1000" b="1" dirty="0" smtClean="0">
                          <a:solidFill>
                            <a:srgbClr val="1E1E1E"/>
                          </a:solidFill>
                          <a:effectLst/>
                          <a:latin typeface="+mn-lt"/>
                          <a:ea typeface="ヒラギノ明朝 Pro W3"/>
                          <a:cs typeface="Calibri" panose="020F0502020204030204" pitchFamily="34" charset="0"/>
                        </a:rPr>
                        <a:t>Information/Explanatory</a:t>
                      </a:r>
                      <a:endParaRPr lang="en-US" sz="1000" b="0" dirty="0" smtClean="0">
                        <a:solidFill>
                          <a:schemeClr val="tx1"/>
                        </a:solidFill>
                        <a:effectLst/>
                        <a:latin typeface="+mn-lt"/>
                        <a:ea typeface="ヒラギノ明朝 Pro W3"/>
                        <a:cs typeface="Times New Roman" panose="02020603050405020304" pitchFamily="18" charset="0"/>
                      </a:endParaRP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ea typeface="Times New Roman" panose="02020603050405020304" pitchFamily="18" charset="0"/>
                          <a:cs typeface="Times New Roman" panose="02020603050405020304" pitchFamily="18" charset="0"/>
                        </a:rPr>
                        <a:t>.W.2</a:t>
                      </a:r>
                      <a:r>
                        <a:rPr lang="en-US" sz="1000" dirty="0">
                          <a:effectLst/>
                          <a:latin typeface="+mn-lt"/>
                          <a:ea typeface="Times New Roman" panose="02020603050405020304" pitchFamily="18" charset="0"/>
                          <a:cs typeface="Times New Roman" panose="02020603050405020304" pitchFamily="18" charset="0"/>
                        </a:rPr>
                        <a:t>: </a:t>
                      </a:r>
                      <a:r>
                        <a:rPr lang="en-US" sz="1000" kern="1200" dirty="0" smtClean="0">
                          <a:solidFill>
                            <a:schemeClr val="tx1"/>
                          </a:solidFill>
                          <a:effectLst/>
                          <a:latin typeface="+mn-lt"/>
                          <a:ea typeface="+mn-ea"/>
                          <a:cs typeface="+mn-cs"/>
                        </a:rPr>
                        <a:t>Write informative/explanatory texts to examine and convey complex ideas, concepts, and information clearly and accurately through the effective selection, organization, and analysis of content.</a:t>
                      </a: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cs typeface="Times New Roman" panose="02020603050405020304" pitchFamily="18" charset="0"/>
                        </a:rPr>
                        <a:t>.W.4</a:t>
                      </a:r>
                      <a:r>
                        <a:rPr lang="en-US" sz="1000" dirty="0">
                          <a:effectLst/>
                          <a:latin typeface="+mn-lt"/>
                          <a:cs typeface="Times New Roman" panose="02020603050405020304" pitchFamily="18" charset="0"/>
                        </a:rPr>
                        <a:t>: Produce clear and coherent writing in which the development, organization, and style are appropriate to task, purpose, and audience. (Grade-specific expectations for writing types are defined in standards 1–3 above.)</a:t>
                      </a:r>
                    </a:p>
                    <a:p>
                      <a:r>
                        <a:rPr lang="en-US" sz="1000" dirty="0">
                          <a:effectLst/>
                          <a:latin typeface="+mn-lt"/>
                          <a:cs typeface="Times New Roman" panose="02020603050405020304" pitchFamily="18" charset="0"/>
                        </a:rPr>
                        <a:t>9-10.W.5: Develop and strengthen writing as needed by planning, revising, editing, rewriting, or trying a new approach, </a:t>
                      </a:r>
                      <a:r>
                        <a:rPr lang="en-US" sz="1000" dirty="0">
                          <a:effectLst/>
                          <a:latin typeface="+mn-lt"/>
                          <a:cs typeface="RotisSansSerif-Light"/>
                        </a:rPr>
                        <a:t>focusing on addressing what is most significant for a specific purpose and audience.</a:t>
                      </a:r>
                      <a:endParaRPr lang="en-US" sz="1000" dirty="0">
                        <a:effectLst/>
                        <a:latin typeface="+mn-lt"/>
                        <a:cs typeface="Times New Roman" panose="02020603050405020304" pitchFamily="18" charset="0"/>
                      </a:endParaRPr>
                    </a:p>
                    <a:p>
                      <a:r>
                        <a:rPr lang="en-US" sz="1000" dirty="0" smtClean="0">
                          <a:solidFill>
                            <a:srgbClr val="000000"/>
                          </a:solidFill>
                          <a:effectLst/>
                          <a:latin typeface="+mn-lt"/>
                          <a:cs typeface="Cambria" panose="02040503050406030204" pitchFamily="18" charset="0"/>
                        </a:rPr>
                        <a:t>9-10.</a:t>
                      </a:r>
                      <a:r>
                        <a:rPr lang="en-US" sz="1000" dirty="0" smtClean="0">
                          <a:solidFill>
                            <a:srgbClr val="000000"/>
                          </a:solidFill>
                          <a:effectLst/>
                          <a:latin typeface="+mn-lt"/>
                          <a:ea typeface="Times New Roman" panose="02020603050405020304" pitchFamily="18" charset="0"/>
                          <a:cs typeface="Cambria" panose="02040503050406030204" pitchFamily="18" charset="0"/>
                        </a:rPr>
                        <a:t>W.</a:t>
                      </a:r>
                      <a:r>
                        <a:rPr lang="en-US" sz="1000" dirty="0" smtClean="0">
                          <a:solidFill>
                            <a:srgbClr val="000000"/>
                          </a:solidFill>
                          <a:effectLst/>
                          <a:latin typeface="+mn-lt"/>
                          <a:cs typeface="Cambria" panose="02040503050406030204" pitchFamily="18" charset="0"/>
                        </a:rPr>
                        <a:t>8</a:t>
                      </a:r>
                      <a:r>
                        <a:rPr lang="en-US" sz="1000" dirty="0">
                          <a:solidFill>
                            <a:srgbClr val="000000"/>
                          </a:solidFill>
                          <a:effectLst/>
                          <a:latin typeface="+mn-lt"/>
                          <a:cs typeface="Cambria" panose="02040503050406030204" pitchFamily="18" charset="0"/>
                        </a:rPr>
                        <a:t>: </a:t>
                      </a:r>
                      <a:r>
                        <a:rPr lang="en-US" sz="1000" dirty="0">
                          <a:effectLst/>
                          <a:latin typeface="+mn-lt"/>
                          <a:cs typeface="Times New Roman" panose="02020603050405020304" pitchFamily="18" charset="0"/>
                        </a:rPr>
                        <a:t>Gather relevant information from multiple authoritative print and digital sources, using advanced searches effectively; assess the usefulness of each source in answering the research question; integrate information into the text selectively to maintain the flow of ideas, avoiding plagiarism and following a standard format for citation.</a:t>
                      </a:r>
                    </a:p>
                    <a:p>
                      <a:r>
                        <a:rPr lang="en-US" sz="1000" dirty="0">
                          <a:solidFill>
                            <a:srgbClr val="000000"/>
                          </a:solidFill>
                          <a:effectLst/>
                          <a:latin typeface="+mn-lt"/>
                          <a:cs typeface="Cambria" panose="02040503050406030204" pitchFamily="18" charset="0"/>
                        </a:rPr>
                        <a:t>9-10.</a:t>
                      </a:r>
                      <a:r>
                        <a:rPr lang="en-US" sz="1000" dirty="0">
                          <a:effectLst/>
                          <a:latin typeface="+mn-lt"/>
                          <a:ea typeface="Times New Roman" panose="02020603050405020304" pitchFamily="18" charset="0"/>
                          <a:cs typeface="Times New Roman" panose="02020603050405020304" pitchFamily="18" charset="0"/>
                        </a:rPr>
                        <a:t>W.9: Draw evidence from literary or informational texts to support analysis, reflection, and research.</a:t>
                      </a:r>
                      <a:endParaRPr lang="en-US" sz="1000" dirty="0">
                        <a:effectLst/>
                        <a:latin typeface="+mn-lt"/>
                        <a:cs typeface="Times New Roman" panose="02020603050405020304" pitchFamily="18" charset="0"/>
                      </a:endParaRPr>
                    </a:p>
                    <a:p>
                      <a:pPr marL="0" marR="0">
                        <a:spcBef>
                          <a:spcPts val="0"/>
                        </a:spcBef>
                        <a:spcAft>
                          <a:spcPts val="0"/>
                        </a:spcAft>
                      </a:pPr>
                      <a:r>
                        <a:rPr lang="en-US" sz="1000" dirty="0">
                          <a:effectLst/>
                          <a:latin typeface="+mn-lt"/>
                          <a:ea typeface="ヒラギノ明朝 Pro W3"/>
                          <a:cs typeface="Times New Roman" panose="02020603050405020304" pitchFamily="18" charset="0"/>
                        </a:rPr>
                        <a:t> </a:t>
                      </a: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Language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.L.1: </a:t>
                      </a:r>
                      <a:r>
                        <a:rPr lang="en-US" sz="1000" dirty="0">
                          <a:effectLst/>
                          <a:latin typeface="+mn-lt"/>
                          <a:ea typeface="MS Mincho" panose="02020609040205080304" pitchFamily="49" charset="-128"/>
                          <a:cs typeface="Times New Roman" panose="02020603050405020304" pitchFamily="18" charset="0"/>
                        </a:rPr>
                        <a:t>Demonstrate command of the conventions of standard English grammar and usage when writing or speaking</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L.2: </a:t>
                      </a:r>
                      <a:r>
                        <a:rPr lang="en-US" sz="1000" dirty="0">
                          <a:effectLst/>
                          <a:latin typeface="+mn-lt"/>
                          <a:ea typeface="Times New Roman" panose="02020603050405020304" pitchFamily="18" charset="0"/>
                          <a:cs typeface="Times New Roman" panose="02020603050405020304" pitchFamily="18" charset="0"/>
                        </a:rPr>
                        <a:t>Demonstrate command of the conventions of standard English capitalization, punctuation, and spelling when </a:t>
                      </a:r>
                      <a:r>
                        <a:rPr lang="en-US" sz="1000" dirty="0" smtClean="0">
                          <a:effectLst/>
                          <a:latin typeface="+mn-lt"/>
                          <a:ea typeface="Times New Roman" panose="02020603050405020304" pitchFamily="18" charset="0"/>
                          <a:cs typeface="Times New Roman" panose="02020603050405020304" pitchFamily="18" charset="0"/>
                        </a:rPr>
                        <a:t>writing.</a:t>
                      </a: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9-10.L.3</a:t>
                      </a:r>
                      <a:r>
                        <a:rPr lang="en-US" sz="1000" dirty="0">
                          <a:solidFill>
                            <a:srgbClr val="000000"/>
                          </a:solidFill>
                          <a:effectLst/>
                          <a:latin typeface="+mn-lt"/>
                          <a:ea typeface="ヒラギノ明朝 Pro W3"/>
                          <a:cs typeface="Cambria" panose="02040503050406030204" pitchFamily="18" charset="0"/>
                        </a:rPr>
                        <a:t>:</a:t>
                      </a:r>
                      <a:r>
                        <a:rPr lang="en-US" sz="1000" dirty="0">
                          <a:effectLst/>
                          <a:latin typeface="+mn-lt"/>
                          <a:ea typeface="ヒラギノ明朝 Pro W3"/>
                          <a:cs typeface="Times New Roman" panose="02020603050405020304" pitchFamily="18" charset="0"/>
                        </a:rPr>
                        <a:t> </a:t>
                      </a:r>
                      <a:r>
                        <a:rPr lang="en-US" sz="1000" dirty="0">
                          <a:effectLst/>
                          <a:latin typeface="+mn-lt"/>
                          <a:ea typeface="Times New Roman" panose="02020603050405020304" pitchFamily="18" charset="0"/>
                          <a:cs typeface="Times New Roman" panose="02020603050405020304" pitchFamily="18" charset="0"/>
                        </a:rPr>
                        <a:t>Apply knowledge of language to understand how language functions in different contexts, to make effective choices for meaning or style, and to comprehend more fully when reading or </a:t>
                      </a:r>
                      <a:r>
                        <a:rPr lang="en-US" sz="1000" dirty="0" smtClean="0">
                          <a:effectLst/>
                          <a:latin typeface="+mn-lt"/>
                          <a:ea typeface="Times New Roman" panose="02020603050405020304" pitchFamily="18" charset="0"/>
                          <a:cs typeface="Times New Roman" panose="02020603050405020304" pitchFamily="18" charset="0"/>
                        </a:rPr>
                        <a:t>listening.</a:t>
                      </a: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cs typeface="Times New Roman" panose="02020603050405020304" pitchFamily="18" charset="0"/>
                        </a:rPr>
                        <a:t>.L.5</a:t>
                      </a:r>
                      <a:r>
                        <a:rPr lang="en-US" sz="1000" dirty="0">
                          <a:effectLst/>
                          <a:latin typeface="+mn-lt"/>
                          <a:cs typeface="Times New Roman" panose="02020603050405020304" pitchFamily="18" charset="0"/>
                        </a:rPr>
                        <a:t>: </a:t>
                      </a:r>
                      <a:r>
                        <a:rPr lang="en-US" sz="1000" dirty="0">
                          <a:solidFill>
                            <a:srgbClr val="000000"/>
                          </a:solidFill>
                          <a:effectLst/>
                          <a:latin typeface="+mn-lt"/>
                          <a:ea typeface="Times New Roman" panose="02020603050405020304" pitchFamily="18" charset="0"/>
                          <a:cs typeface="Times New Roman" panose="02020603050405020304" pitchFamily="18" charset="0"/>
                        </a:rPr>
                        <a:t>Demonstrate understanding of figurative language, word relationships, and nuances in word meanings.</a:t>
                      </a:r>
                      <a:endParaRPr lang="en-US" sz="1000" dirty="0">
                        <a:effectLst/>
                        <a:latin typeface="+mn-lt"/>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solidFill>
                            <a:srgbClr val="000000"/>
                          </a:solidFill>
                          <a:effectLst/>
                          <a:latin typeface="+mn-lt"/>
                          <a:ea typeface="Times New Roman" panose="02020603050405020304" pitchFamily="18" charset="0"/>
                          <a:cs typeface="Times New Roman" panose="02020603050405020304" pitchFamily="18" charset="0"/>
                        </a:rPr>
                        <a:t>L.6: </a:t>
                      </a:r>
                      <a:r>
                        <a:rPr lang="en-US" sz="1000" dirty="0">
                          <a:effectLst/>
                          <a:latin typeface="+mn-lt"/>
                          <a:ea typeface="Times New Roman" panose="02020603050405020304" pitchFamily="18" charset="0"/>
                          <a:cs typeface="Times New Roman" panose="02020603050405020304" pitchFamily="18" charset="0"/>
                        </a:rPr>
                        <a:t>Acquire and use accurately grade-appropriate general academic and domain-specific words and phrases; gather vocabulary knowledge when considering a word or phrase important to comprehension or expression.</a:t>
                      </a:r>
                      <a:endParaRPr lang="en-US" sz="1000" dirty="0">
                        <a:effectLst/>
                        <a:latin typeface="+mn-lt"/>
                        <a:ea typeface="ヒラギノ明朝 Pro W3"/>
                        <a:cs typeface="Times New Roman" panose="02020603050405020304" pitchFamily="18" charset="0"/>
                      </a:endParaRPr>
                    </a:p>
                  </a:txBody>
                  <a:tcPr marL="68580" marR="68580" marT="0" marB="0"/>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19</a:t>
            </a:fld>
            <a:endParaRPr lang="en-US">
              <a:solidFill>
                <a:prstClr val="black">
                  <a:tint val="75000"/>
                </a:prstClr>
              </a:solidFill>
              <a:latin typeface="Calibri"/>
            </a:endParaRPr>
          </a:p>
        </p:txBody>
      </p:sp>
    </p:spTree>
    <p:extLst>
      <p:ext uri="{BB962C8B-B14F-4D97-AF65-F5344CB8AC3E}">
        <p14:creationId xmlns:p14="http://schemas.microsoft.com/office/powerpoint/2010/main" val="67802526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47CDA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Standards </a:t>
            </a:r>
            <a:r>
              <a:rPr lang="en-US" dirty="0"/>
              <a:t>Scope and Sequence, </a:t>
            </a:r>
            <a:r>
              <a:rPr lang="en-US" dirty="0" smtClean="0"/>
              <a:t>Grade 10, World History</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t>EAG:  Gr 11-12 ELA Scope and Sequence</a:t>
            </a:r>
            <a:endParaRPr lang="en-US" dirty="0"/>
          </a:p>
        </p:txBody>
      </p:sp>
      <p:sp>
        <p:nvSpPr>
          <p:cNvPr id="3" name="Slide Number Placeholder 2"/>
          <p:cNvSpPr>
            <a:spLocks noGrp="1"/>
          </p:cNvSpPr>
          <p:nvPr>
            <p:ph type="sldNum" sz="quarter" idx="16"/>
          </p:nvPr>
        </p:nvSpPr>
        <p:spPr/>
        <p:txBody>
          <a:bodyPr/>
          <a:lstStyle/>
          <a:p>
            <a:fld id="{CC5F7F06-EADD-463A-A735-0ECA7A2DBB6D}" type="slidenum">
              <a:rPr lang="en-US" smtClean="0"/>
              <a:t>2</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91997156"/>
              </p:ext>
            </p:extLst>
          </p:nvPr>
        </p:nvGraphicFramePr>
        <p:xfrm>
          <a:off x="466723" y="881062"/>
          <a:ext cx="8229603" cy="950460"/>
        </p:xfrm>
        <a:graphic>
          <a:graphicData uri="http://schemas.openxmlformats.org/drawingml/2006/table">
            <a:tbl>
              <a:tblPr firstRow="1" firstCol="1" bandRow="1">
                <a:tableStyleId>{5940675A-B579-460E-94D1-54222C63F5DA}</a:tableStyleId>
              </a:tblPr>
              <a:tblGrid>
                <a:gridCol w="878785"/>
                <a:gridCol w="878785"/>
                <a:gridCol w="878785"/>
                <a:gridCol w="932208"/>
                <a:gridCol w="985631"/>
                <a:gridCol w="878785"/>
                <a:gridCol w="878785"/>
                <a:gridCol w="932208"/>
                <a:gridCol w="985631"/>
              </a:tblGrid>
              <a:tr h="316820">
                <a:tc>
                  <a:txBody>
                    <a:bodyPr/>
                    <a:lstStyle/>
                    <a:p>
                      <a:pPr marL="0" marR="0">
                        <a:spcBef>
                          <a:spcPts val="0"/>
                        </a:spcBef>
                        <a:spcAft>
                          <a:spcPts val="0"/>
                        </a:spcAft>
                      </a:pPr>
                      <a:r>
                        <a:rPr lang="en-US" sz="1000" dirty="0">
                          <a:effectLst/>
                        </a:rPr>
                        <a:t>Quarter</a:t>
                      </a:r>
                    </a:p>
                    <a:p>
                      <a:pPr marL="0" marR="0">
                        <a:spcBef>
                          <a:spcPts val="0"/>
                        </a:spcBef>
                        <a:spcAft>
                          <a:spcPts val="0"/>
                        </a:spcAft>
                      </a:pPr>
                      <a:r>
                        <a:rPr lang="en-US" sz="1000" dirty="0">
                          <a:effectLst/>
                        </a:rPr>
                        <a:t> </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gridSpan="4">
                  <a:txBody>
                    <a:bodyPr/>
                    <a:lstStyle/>
                    <a:p>
                      <a:pPr marL="0" marR="0" algn="ctr">
                        <a:spcBef>
                          <a:spcPts val="0"/>
                        </a:spcBef>
                        <a:spcAft>
                          <a:spcPts val="0"/>
                        </a:spcAft>
                      </a:pPr>
                      <a:r>
                        <a:rPr lang="en-US" sz="1000" dirty="0" smtClean="0">
                          <a:effectLst/>
                          <a:latin typeface="Tahoma" panose="020B0604030504040204" pitchFamily="34" charset="0"/>
                          <a:ea typeface="MS Mincho" panose="02020609040205080304" pitchFamily="49" charset="-128"/>
                          <a:cs typeface="Times New Roman" panose="02020603050405020304" pitchFamily="18" charset="0"/>
                        </a:rPr>
                        <a:t>Semester</a:t>
                      </a:r>
                      <a:r>
                        <a:rPr lang="en-US" sz="1000" baseline="0" dirty="0" smtClean="0">
                          <a:effectLst/>
                          <a:latin typeface="Tahoma" panose="020B0604030504040204" pitchFamily="34" charset="0"/>
                          <a:ea typeface="MS Mincho" panose="02020609040205080304" pitchFamily="49" charset="-128"/>
                          <a:cs typeface="Times New Roman" panose="02020603050405020304" pitchFamily="18" charset="0"/>
                        </a:rPr>
                        <a:t> 1</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hMerge="1">
                  <a:txBody>
                    <a:bodyPr/>
                    <a:lstStyle/>
                    <a:p>
                      <a:pPr marL="0" marR="0" algn="ctr">
                        <a:spcBef>
                          <a:spcPts val="0"/>
                        </a:spcBef>
                        <a:spcAft>
                          <a:spcPts val="0"/>
                        </a:spcAft>
                      </a:pP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gridSpan="4">
                  <a:txBody>
                    <a:bodyPr/>
                    <a:lstStyle/>
                    <a:p>
                      <a:pPr marL="0" marR="0" algn="ctr">
                        <a:spcBef>
                          <a:spcPts val="0"/>
                        </a:spcBef>
                        <a:spcAft>
                          <a:spcPts val="0"/>
                        </a:spcAft>
                      </a:pPr>
                      <a:r>
                        <a:rPr lang="en-US" sz="1000" dirty="0" smtClean="0">
                          <a:effectLst/>
                          <a:latin typeface="Tahoma" panose="020B0604030504040204" pitchFamily="34" charset="0"/>
                          <a:ea typeface="MS Mincho" panose="02020609040205080304" pitchFamily="49" charset="-128"/>
                          <a:cs typeface="Times New Roman" panose="02020603050405020304" pitchFamily="18" charset="0"/>
                        </a:rPr>
                        <a:t>Semester</a:t>
                      </a:r>
                      <a:r>
                        <a:rPr lang="en-US" sz="1000" baseline="0" dirty="0" smtClean="0">
                          <a:effectLst/>
                          <a:latin typeface="Tahoma" panose="020B0604030504040204" pitchFamily="34" charset="0"/>
                          <a:ea typeface="MS Mincho" panose="02020609040205080304" pitchFamily="49" charset="-128"/>
                          <a:cs typeface="Times New Roman" panose="02020603050405020304" pitchFamily="18" charset="0"/>
                        </a:rPr>
                        <a:t> 2</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c hMerge="1">
                  <a:txBody>
                    <a:bodyPr/>
                    <a:lstStyle/>
                    <a:p>
                      <a:pPr marL="0" marR="0" algn="ctr">
                        <a:spcBef>
                          <a:spcPts val="0"/>
                        </a:spcBef>
                        <a:spcAft>
                          <a:spcPts val="0"/>
                        </a:spcAft>
                      </a:pP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hMerge="1">
                  <a:txBody>
                    <a:bodyPr/>
                    <a:lstStyle/>
                    <a:p>
                      <a:endParaRPr lang="en-US"/>
                    </a:p>
                  </a:txBody>
                  <a:tcPr/>
                </a:tc>
              </a:tr>
              <a:tr h="316820">
                <a:tc>
                  <a:txBody>
                    <a:bodyPr/>
                    <a:lstStyle/>
                    <a:p>
                      <a:pPr marL="0" marR="0">
                        <a:spcBef>
                          <a:spcPts val="0"/>
                        </a:spcBef>
                        <a:spcAft>
                          <a:spcPts val="0"/>
                        </a:spcAft>
                      </a:pPr>
                      <a:r>
                        <a:rPr lang="en-US" sz="1000">
                          <a:effectLst/>
                        </a:rPr>
                        <a:t>Unit</a:t>
                      </a:r>
                    </a:p>
                    <a:p>
                      <a:pPr marL="0" marR="0">
                        <a:spcBef>
                          <a:spcPts val="0"/>
                        </a:spcBef>
                        <a:spcAft>
                          <a:spcPts val="0"/>
                        </a:spcAft>
                      </a:pPr>
                      <a:r>
                        <a:rPr lang="en-US" sz="1000">
                          <a:effectLst/>
                        </a:rPr>
                        <a:t> </a:t>
                      </a:r>
                      <a:endParaRPr lang="en-US" sz="100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dirty="0" smtClean="0">
                          <a:effectLst/>
                        </a:rPr>
                        <a:t>Foundations</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dirty="0" smtClean="0">
                          <a:effectLst/>
                        </a:rPr>
                        <a:t>Intro</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dirty="0" smtClean="0">
                          <a:effectLst/>
                        </a:rPr>
                        <a:t>Revolutions</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dirty="0" smtClean="0">
                          <a:effectLst/>
                        </a:rPr>
                        <a:t>Industrial Rev</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dirty="0" smtClean="0">
                          <a:effectLst/>
                        </a:rPr>
                        <a:t>WW I</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dirty="0" smtClean="0">
                          <a:effectLst/>
                        </a:rPr>
                        <a:t>WW2</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dirty="0" smtClean="0">
                          <a:effectLst/>
                        </a:rPr>
                        <a:t>Genocide</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r>
                        <a:rPr lang="en-US" sz="1000" dirty="0" smtClean="0">
                          <a:effectLst/>
                        </a:rPr>
                        <a:t>Contemporary</a:t>
                      </a:r>
                      <a:r>
                        <a:rPr lang="en-US" sz="1000" baseline="0" dirty="0" smtClean="0">
                          <a:effectLst/>
                        </a:rPr>
                        <a:t> </a:t>
                      </a: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r>
              <a:tr h="316820">
                <a:tc>
                  <a:txBody>
                    <a:bodyPr/>
                    <a:lstStyle/>
                    <a:p>
                      <a:pPr marL="0" marR="0">
                        <a:spcBef>
                          <a:spcPts val="0"/>
                        </a:spcBef>
                        <a:spcAft>
                          <a:spcPts val="0"/>
                        </a:spcAft>
                      </a:pP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c>
                  <a:txBody>
                    <a:bodyPr/>
                    <a:lstStyle/>
                    <a:p>
                      <a:pPr marL="0" marR="0" algn="ctr">
                        <a:spcBef>
                          <a:spcPts val="0"/>
                        </a:spcBef>
                        <a:spcAft>
                          <a:spcPts val="0"/>
                        </a:spcAft>
                      </a:pPr>
                      <a:endParaRPr lang="en-US" sz="1000" dirty="0">
                        <a:effectLst/>
                        <a:latin typeface="Tahoma" panose="020B0604030504040204" pitchFamily="34" charset="0"/>
                        <a:ea typeface="MS Mincho" panose="02020609040205080304" pitchFamily="49" charset="-128"/>
                        <a:cs typeface="Times New Roman" panose="02020603050405020304" pitchFamily="18" charset="0"/>
                      </a:endParaRPr>
                    </a:p>
                  </a:txBody>
                  <a:tcPr marL="51939" marR="51939" marT="0" marB="0"/>
                </a:tc>
              </a:tr>
            </a:tbl>
          </a:graphicData>
        </a:graphic>
      </p:graphicFrame>
    </p:spTree>
    <p:extLst>
      <p:ext uri="{BB962C8B-B14F-4D97-AF65-F5344CB8AC3E}">
        <p14:creationId xmlns:p14="http://schemas.microsoft.com/office/powerpoint/2010/main" val="204244037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10 - Quarter: 4</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9-10 ELA Scope and Sequence</a:t>
            </a:r>
            <a:endParaRPr lang="en-US" dirty="0">
              <a:solidFill>
                <a:prstClr val="black">
                  <a:tint val="75000"/>
                </a:prstClr>
              </a:solidFill>
              <a:latin typeface="Calibri"/>
            </a:endParaRPr>
          </a:p>
        </p:txBody>
      </p:sp>
      <p:graphicFrame>
        <p:nvGraphicFramePr>
          <p:cNvPr id="5" name="Table 4"/>
          <p:cNvGraphicFramePr>
            <a:graphicFrameLocks noGrp="1"/>
          </p:cNvGraphicFramePr>
          <p:nvPr>
            <p:extLst>
              <p:ext uri="{D42A27DB-BD31-4B8C-83A1-F6EECF244321}">
                <p14:modId xmlns:p14="http://schemas.microsoft.com/office/powerpoint/2010/main" val="2222089057"/>
              </p:ext>
            </p:extLst>
          </p:nvPr>
        </p:nvGraphicFramePr>
        <p:xfrm>
          <a:off x="457200" y="824286"/>
          <a:ext cx="8229600" cy="5486027"/>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000" b="1" dirty="0">
                          <a:effectLst/>
                          <a:latin typeface="+mn-lt"/>
                          <a:ea typeface="Times New Roman" panose="02020603050405020304" pitchFamily="18" charset="0"/>
                          <a:cs typeface="Times New Roman" panose="02020603050405020304" pitchFamily="18" charset="0"/>
                        </a:rPr>
                        <a:t>Unit </a:t>
                      </a:r>
                      <a:r>
                        <a:rPr lang="en-US" sz="1000" b="1" dirty="0" smtClean="0">
                          <a:effectLst/>
                          <a:latin typeface="+mn-lt"/>
                          <a:ea typeface="Times New Roman" panose="02020603050405020304" pitchFamily="18" charset="0"/>
                          <a:cs typeface="Times New Roman" panose="02020603050405020304" pitchFamily="18" charset="0"/>
                        </a:rPr>
                        <a:t>8</a:t>
                      </a:r>
                      <a:endParaRPr lang="en-US" sz="1000" dirty="0">
                        <a:effectLst/>
                        <a:latin typeface="+mn-lt"/>
                        <a:ea typeface="Times New Roman" panose="02020603050405020304" pitchFamily="18" charset="0"/>
                        <a:cs typeface="Times New Roman" panose="02020603050405020304" pitchFamily="18" charset="0"/>
                      </a:endParaRPr>
                    </a:p>
                  </a:txBody>
                  <a:tcPr marL="68580" marR="68580" marT="0" marB="0"/>
                </a:tc>
              </a:tr>
              <a:tr h="1417932">
                <a:tc>
                  <a:txBody>
                    <a:bodyPr/>
                    <a:lstStyle/>
                    <a:p>
                      <a:pPr marL="0" marR="0">
                        <a:spcBef>
                          <a:spcPts val="0"/>
                        </a:spcBef>
                        <a:spcAft>
                          <a:spcPts val="0"/>
                        </a:spcAft>
                      </a:pPr>
                      <a:r>
                        <a:rPr lang="en-US" sz="1000" b="1">
                          <a:effectLst/>
                          <a:latin typeface="+mn-lt"/>
                          <a:ea typeface="ヒラギノ明朝 Pro W3"/>
                          <a:cs typeface="Times New Roman" panose="02020603050405020304" pitchFamily="18" charset="0"/>
                        </a:rPr>
                        <a:t>Reading:  Informational Text</a:t>
                      </a:r>
                      <a:endParaRPr lang="en-US" sz="1000">
                        <a:effectLst/>
                        <a:latin typeface="+mn-lt"/>
                        <a:ea typeface="ヒラギノ明朝 Pro W3"/>
                        <a:cs typeface="Times New Roman" panose="02020603050405020304" pitchFamily="18" charset="0"/>
                      </a:endParaRPr>
                    </a:p>
                    <a:p>
                      <a:pPr marL="0" marR="0">
                        <a:spcBef>
                          <a:spcPts val="0"/>
                        </a:spcBef>
                        <a:spcAft>
                          <a:spcPts val="0"/>
                        </a:spcAft>
                      </a:pPr>
                      <a:r>
                        <a:rPr lang="en-US" sz="1000">
                          <a:solidFill>
                            <a:srgbClr val="000000"/>
                          </a:solidFill>
                          <a:effectLst/>
                          <a:latin typeface="+mn-lt"/>
                          <a:ea typeface="ヒラギノ明朝 Pro W3"/>
                          <a:cs typeface="Cambria" panose="02040503050406030204" pitchFamily="18" charset="0"/>
                        </a:rPr>
                        <a:t>9-10</a:t>
                      </a:r>
                      <a:r>
                        <a:rPr lang="en-US" sz="1000">
                          <a:effectLst/>
                          <a:latin typeface="+mn-lt"/>
                          <a:ea typeface="ヒラギノ明朝 Pro W3"/>
                          <a:cs typeface="Times New Roman" panose="02020603050405020304" pitchFamily="18" charset="0"/>
                        </a:rPr>
                        <a:t>.RI.1: Cite strong and thorough textual evidence to support analysis of what the text says explicitly as well as inferences drawn from the text.</a:t>
                      </a:r>
                    </a:p>
                    <a:p>
                      <a:pPr marL="0" marR="0">
                        <a:spcBef>
                          <a:spcPts val="0"/>
                        </a:spcBef>
                        <a:spcAft>
                          <a:spcPts val="0"/>
                        </a:spcAft>
                      </a:pPr>
                      <a:r>
                        <a:rPr lang="en-US" sz="1000">
                          <a:solidFill>
                            <a:srgbClr val="000000"/>
                          </a:solidFill>
                          <a:effectLst/>
                          <a:latin typeface="+mn-lt"/>
                          <a:ea typeface="ヒラギノ明朝 Pro W3"/>
                          <a:cs typeface="Cambria" panose="02040503050406030204" pitchFamily="18" charset="0"/>
                        </a:rPr>
                        <a:t>9-10</a:t>
                      </a:r>
                      <a:r>
                        <a:rPr lang="en-US" sz="1000">
                          <a:effectLst/>
                          <a:latin typeface="+mn-lt"/>
                          <a:ea typeface="ヒラギノ明朝 Pro W3"/>
                          <a:cs typeface="Times New Roman" panose="02020603050405020304" pitchFamily="18" charset="0"/>
                        </a:rPr>
                        <a:t>.RI.2: Determine a central idea of a text and analyze its development over the course of the text, including how it emerges and is shaped and refined by specific details; provide an objective summary of the text.</a:t>
                      </a:r>
                    </a:p>
                    <a:p>
                      <a:pPr marL="0" marR="0">
                        <a:spcBef>
                          <a:spcPts val="0"/>
                        </a:spcBef>
                        <a:spcAft>
                          <a:spcPts val="0"/>
                        </a:spcAft>
                      </a:pPr>
                      <a:r>
                        <a:rPr lang="en-US" sz="1000">
                          <a:solidFill>
                            <a:srgbClr val="000000"/>
                          </a:solidFill>
                          <a:effectLst/>
                          <a:latin typeface="+mn-lt"/>
                          <a:ea typeface="ヒラギノ明朝 Pro W3"/>
                          <a:cs typeface="Cambria" panose="02040503050406030204" pitchFamily="18" charset="0"/>
                        </a:rPr>
                        <a:t>9-10</a:t>
                      </a:r>
                      <a:r>
                        <a:rPr lang="en-US" sz="1000">
                          <a:effectLst/>
                          <a:latin typeface="+mn-lt"/>
                          <a:ea typeface="ヒラギノ明朝 Pro W3"/>
                          <a:cs typeface="Times New Roman" panose="02020603050405020304" pitchFamily="18" charset="0"/>
                        </a:rPr>
                        <a:t>.RI.5:</a:t>
                      </a:r>
                      <a:r>
                        <a:rPr lang="en-US" sz="1000">
                          <a:effectLst/>
                          <a:latin typeface="+mn-lt"/>
                          <a:ea typeface="ヒラギノ明朝 Pro W3"/>
                          <a:cs typeface="Arial" panose="020B0604020202020204" pitchFamily="34" charset="0"/>
                        </a:rPr>
                        <a:t> </a:t>
                      </a:r>
                      <a:r>
                        <a:rPr lang="en-US" sz="1000">
                          <a:effectLst/>
                          <a:latin typeface="+mn-lt"/>
                          <a:ea typeface="ヒラギノ明朝 Pro W3"/>
                          <a:cs typeface="Times New Roman" panose="02020603050405020304" pitchFamily="18" charset="0"/>
                        </a:rPr>
                        <a:t>Analyze in detail how an author’s ideas or claims are developed and refined by particular sentences, paragraphs, or larger portions of a text (e.g., a section or chapter).</a:t>
                      </a:r>
                    </a:p>
                  </a:txBody>
                  <a:tcPr marL="68580" marR="68580" marT="0" marB="0"/>
                </a:tc>
              </a:tr>
              <a:tr h="1783080">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Writing:  </a:t>
                      </a:r>
                      <a:r>
                        <a:rPr lang="en-US" sz="1000" b="1" dirty="0" smtClean="0">
                          <a:solidFill>
                            <a:srgbClr val="1E1E1E"/>
                          </a:solidFill>
                          <a:effectLst/>
                          <a:latin typeface="+mn-lt"/>
                          <a:ea typeface="ヒラギノ明朝 Pro W3"/>
                          <a:cs typeface="Calibri" panose="020F0502020204030204" pitchFamily="34" charset="0"/>
                        </a:rPr>
                        <a:t>Information/Explanatory</a:t>
                      </a:r>
                      <a:endParaRPr lang="en-US" sz="1000" b="0" dirty="0" smtClean="0">
                        <a:solidFill>
                          <a:schemeClr val="tx1"/>
                        </a:solidFill>
                        <a:effectLst/>
                        <a:latin typeface="+mn-lt"/>
                        <a:ea typeface="ヒラギノ明朝 Pro W3"/>
                        <a:cs typeface="Times New Roman" panose="02020603050405020304" pitchFamily="18" charset="0"/>
                      </a:endParaRP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ea typeface="Times New Roman" panose="02020603050405020304" pitchFamily="18" charset="0"/>
                          <a:cs typeface="Times New Roman" panose="02020603050405020304" pitchFamily="18" charset="0"/>
                        </a:rPr>
                        <a:t>.W.2: </a:t>
                      </a:r>
                      <a:r>
                        <a:rPr lang="en-US" sz="1000" kern="1200" dirty="0" smtClean="0">
                          <a:solidFill>
                            <a:schemeClr val="tx1"/>
                          </a:solidFill>
                          <a:effectLst/>
                          <a:latin typeface="+mn-lt"/>
                          <a:ea typeface="+mn-ea"/>
                          <a:cs typeface="+mn-cs"/>
                        </a:rPr>
                        <a:t>Write informative/explanatory texts to examine and convey complex ideas, concepts, and information clearly and accurately through the effective selection, organization, and analysis of content.</a:t>
                      </a: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effectLst/>
                          <a:latin typeface="+mn-lt"/>
                          <a:ea typeface="ヒラギノ明朝 Pro W3"/>
                          <a:cs typeface="Times New Roman" panose="02020603050405020304" pitchFamily="18" charset="0"/>
                        </a:rPr>
                        <a:t>.W.4</a:t>
                      </a:r>
                      <a:r>
                        <a:rPr lang="en-US" sz="1000" dirty="0">
                          <a:effectLst/>
                          <a:latin typeface="+mn-lt"/>
                          <a:ea typeface="ヒラギノ明朝 Pro W3"/>
                          <a:cs typeface="Times New Roman" panose="02020603050405020304" pitchFamily="18" charset="0"/>
                        </a:rPr>
                        <a:t>: Produce clear and coherent writing in which the development, organization, and style are appropriate to task, purpose, and audience. (Grade-specific expectations for writing types are defined in standards 1–3 above.)</a:t>
                      </a:r>
                    </a:p>
                    <a:p>
                      <a:pPr marL="0" marR="0">
                        <a:spcBef>
                          <a:spcPts val="0"/>
                        </a:spcBef>
                        <a:spcAft>
                          <a:spcPts val="0"/>
                        </a:spcAft>
                      </a:pPr>
                      <a:r>
                        <a:rPr lang="en-US" sz="1000" dirty="0">
                          <a:effectLst/>
                          <a:latin typeface="+mn-lt"/>
                          <a:ea typeface="ヒラギノ明朝 Pro W3"/>
                          <a:cs typeface="Times New Roman" panose="02020603050405020304" pitchFamily="18" charset="0"/>
                        </a:rPr>
                        <a:t>9-10.W.5: Develop and strengthen writing as needed by planning, revising, editing, rewriting, or trying a new approach, </a:t>
                      </a:r>
                      <a:r>
                        <a:rPr lang="en-US" sz="1000" dirty="0">
                          <a:effectLst/>
                          <a:latin typeface="+mn-lt"/>
                          <a:ea typeface="ヒラギノ明朝 Pro W3"/>
                          <a:cs typeface="RotisSansSerif-Light"/>
                        </a:rPr>
                        <a:t>focusing on addressing what is most significant for a specific purpose and audience.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effectLst/>
                          <a:latin typeface="+mn-lt"/>
                          <a:ea typeface="ヒラギノ明朝 Pro W3"/>
                          <a:cs typeface="RotisSansSerif-Light"/>
                        </a:rPr>
                        <a:t>9-10.W.6:</a:t>
                      </a:r>
                      <a:r>
                        <a:rPr lang="en-US" sz="1000" dirty="0">
                          <a:effectLst/>
                          <a:latin typeface="+mn-lt"/>
                          <a:ea typeface="Times New Roman" panose="02020603050405020304" pitchFamily="18" charset="0"/>
                          <a:cs typeface="Times New Roman" panose="02020603050405020304" pitchFamily="18" charset="0"/>
                        </a:rPr>
                        <a:t> Use technology, including the Internet, to produce, publish, and update individual or shared writing products, taking advantage of technology’s capacity to link to other information and to display information flexibly and dynamically.</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a:t>
                      </a:r>
                      <a:r>
                        <a:rPr lang="en-US" sz="1000" dirty="0" smtClean="0">
                          <a:solidFill>
                            <a:srgbClr val="000000"/>
                          </a:solidFill>
                          <a:effectLst/>
                          <a:latin typeface="+mn-lt"/>
                          <a:ea typeface="Times New Roman" panose="02020603050405020304" pitchFamily="18" charset="0"/>
                          <a:cs typeface="Cambria" panose="02040503050406030204" pitchFamily="18" charset="0"/>
                        </a:rPr>
                        <a:t>W.</a:t>
                      </a:r>
                      <a:r>
                        <a:rPr lang="en-US" sz="1000" dirty="0" smtClean="0">
                          <a:solidFill>
                            <a:srgbClr val="000000"/>
                          </a:solidFill>
                          <a:effectLst/>
                          <a:latin typeface="+mn-lt"/>
                          <a:ea typeface="ヒラギノ明朝 Pro W3"/>
                          <a:cs typeface="Cambria" panose="02040503050406030204" pitchFamily="18" charset="0"/>
                        </a:rPr>
                        <a:t>8</a:t>
                      </a:r>
                      <a:r>
                        <a:rPr lang="en-US" sz="1000" dirty="0">
                          <a:solidFill>
                            <a:srgbClr val="000000"/>
                          </a:solidFill>
                          <a:effectLst/>
                          <a:latin typeface="+mn-lt"/>
                          <a:ea typeface="ヒラギノ明朝 Pro W3"/>
                          <a:cs typeface="Cambria" panose="02040503050406030204" pitchFamily="18" charset="0"/>
                        </a:rPr>
                        <a:t>: </a:t>
                      </a:r>
                      <a:r>
                        <a:rPr lang="en-US" sz="1000" dirty="0">
                          <a:effectLst/>
                          <a:latin typeface="+mn-lt"/>
                          <a:ea typeface="ヒラギノ明朝 Pro W3"/>
                          <a:cs typeface="Times New Roman" panose="02020603050405020304" pitchFamily="18" charset="0"/>
                        </a:rPr>
                        <a:t>Gather relevant information from multiple authoritative print and digital sources, using advanced searches effectively; assess the usefulness of each source in answering the research question; integrate information into the text selectively to maintain the flow of ideas, avoiding plagiarism and following a standard format for citation.</a:t>
                      </a: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Times New Roman" panose="02020603050405020304" pitchFamily="18" charset="0"/>
                          <a:cs typeface="Times New Roman" panose="02020603050405020304" pitchFamily="18" charset="0"/>
                        </a:rPr>
                        <a:t>W.9: Draw evidence from literary or informational texts to support analysis, reflection, and research.</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effectLst/>
                          <a:latin typeface="+mn-lt"/>
                          <a:ea typeface="ヒラギノ明朝 Pro W3"/>
                          <a:cs typeface="Times New Roman" panose="02020603050405020304" pitchFamily="18" charset="0"/>
                        </a:rPr>
                        <a:t> </a:t>
                      </a:r>
                    </a:p>
                  </a:txBody>
                  <a:tcPr marL="68580" marR="68580" marT="0" marB="0"/>
                </a:tc>
              </a:tr>
              <a:tr h="1747838">
                <a:tc>
                  <a:txBody>
                    <a:bodyPr/>
                    <a:lstStyle/>
                    <a:p>
                      <a:pPr marL="0" marR="0">
                        <a:spcBef>
                          <a:spcPts val="0"/>
                        </a:spcBef>
                        <a:spcAft>
                          <a:spcPts val="0"/>
                        </a:spcAft>
                      </a:pPr>
                      <a:r>
                        <a:rPr lang="en-US" sz="1000" b="1" dirty="0">
                          <a:effectLst/>
                          <a:latin typeface="+mn-lt"/>
                          <a:ea typeface="ヒラギノ明朝 Pro W3"/>
                          <a:cs typeface="Times New Roman" panose="02020603050405020304" pitchFamily="18" charset="0"/>
                        </a:rPr>
                        <a:t>Language</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.L.1: </a:t>
                      </a:r>
                      <a:r>
                        <a:rPr lang="en-US" sz="1000" dirty="0">
                          <a:effectLst/>
                          <a:latin typeface="+mn-lt"/>
                          <a:ea typeface="MS Mincho" panose="02020609040205080304" pitchFamily="49" charset="-128"/>
                          <a:cs typeface="Times New Roman" panose="02020603050405020304" pitchFamily="18" charset="0"/>
                        </a:rPr>
                        <a:t>Demonstrate command of the conventions of standard English grammar and usage when writing or speaking</a:t>
                      </a:r>
                      <a:endParaRPr lang="en-US" sz="1000" dirty="0">
                        <a:effectLst/>
                        <a:latin typeface="+mn-lt"/>
                        <a:ea typeface="ヒラギノ明朝 Pro W3"/>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effectLst/>
                          <a:latin typeface="+mn-lt"/>
                          <a:ea typeface="ヒラギノ明朝 Pro W3"/>
                          <a:cs typeface="Times New Roman" panose="02020603050405020304" pitchFamily="18" charset="0"/>
                        </a:rPr>
                        <a:t>L.2: </a:t>
                      </a:r>
                      <a:r>
                        <a:rPr lang="en-US" sz="1000" dirty="0">
                          <a:effectLst/>
                          <a:latin typeface="+mn-lt"/>
                          <a:ea typeface="Times New Roman" panose="02020603050405020304" pitchFamily="18" charset="0"/>
                          <a:cs typeface="Times New Roman" panose="02020603050405020304" pitchFamily="18" charset="0"/>
                        </a:rPr>
                        <a:t>Demonstrate command of the conventions of standard English capitalization, punctuation, and spelling when </a:t>
                      </a:r>
                      <a:r>
                        <a:rPr lang="en-US" sz="1000" dirty="0" smtClean="0">
                          <a:effectLst/>
                          <a:latin typeface="+mn-lt"/>
                          <a:ea typeface="Times New Roman" panose="02020603050405020304" pitchFamily="18" charset="0"/>
                          <a:cs typeface="Times New Roman" panose="02020603050405020304" pitchFamily="18" charset="0"/>
                        </a:rPr>
                        <a:t>writing.</a:t>
                      </a:r>
                    </a:p>
                    <a:p>
                      <a:pPr marL="0" marR="0">
                        <a:spcBef>
                          <a:spcPts val="0"/>
                        </a:spcBef>
                        <a:spcAft>
                          <a:spcPts val="0"/>
                        </a:spcAft>
                      </a:pPr>
                      <a:r>
                        <a:rPr lang="en-US" sz="1000" dirty="0" smtClean="0">
                          <a:solidFill>
                            <a:srgbClr val="000000"/>
                          </a:solidFill>
                          <a:effectLst/>
                          <a:latin typeface="+mn-lt"/>
                          <a:ea typeface="ヒラギノ明朝 Pro W3"/>
                          <a:cs typeface="Cambria" panose="02040503050406030204" pitchFamily="18" charset="0"/>
                        </a:rPr>
                        <a:t>9-10.L.3</a:t>
                      </a:r>
                      <a:r>
                        <a:rPr lang="en-US" sz="1000" dirty="0">
                          <a:solidFill>
                            <a:srgbClr val="000000"/>
                          </a:solidFill>
                          <a:effectLst/>
                          <a:latin typeface="+mn-lt"/>
                          <a:ea typeface="ヒラギノ明朝 Pro W3"/>
                          <a:cs typeface="Cambria" panose="02040503050406030204" pitchFamily="18" charset="0"/>
                        </a:rPr>
                        <a:t>:</a:t>
                      </a:r>
                      <a:r>
                        <a:rPr lang="en-US" sz="1000" dirty="0">
                          <a:effectLst/>
                          <a:latin typeface="+mn-lt"/>
                          <a:ea typeface="ヒラギノ明朝 Pro W3"/>
                          <a:cs typeface="Times New Roman" panose="02020603050405020304" pitchFamily="18" charset="0"/>
                        </a:rPr>
                        <a:t> </a:t>
                      </a:r>
                      <a:r>
                        <a:rPr lang="en-US" sz="1000" dirty="0">
                          <a:effectLst/>
                          <a:latin typeface="+mn-lt"/>
                          <a:ea typeface="Times New Roman" panose="02020603050405020304" pitchFamily="18" charset="0"/>
                          <a:cs typeface="Times New Roman" panose="02020603050405020304" pitchFamily="18" charset="0"/>
                        </a:rPr>
                        <a:t>Apply knowledge of language to understand how language functions in different contexts, to make effective choices for meaning or style, and to comprehend more fully when reading or </a:t>
                      </a:r>
                      <a:r>
                        <a:rPr lang="en-US" sz="1000" dirty="0" smtClean="0">
                          <a:effectLst/>
                          <a:latin typeface="+mn-lt"/>
                          <a:ea typeface="Times New Roman" panose="02020603050405020304" pitchFamily="18" charset="0"/>
                          <a:cs typeface="Times New Roman" panose="02020603050405020304" pitchFamily="18" charset="0"/>
                        </a:rPr>
                        <a:t>listening.</a:t>
                      </a:r>
                    </a:p>
                    <a:p>
                      <a:pPr marL="0" marR="0">
                        <a:spcBef>
                          <a:spcPts val="0"/>
                        </a:spcBef>
                        <a:spcAft>
                          <a:spcPts val="0"/>
                        </a:spcAft>
                      </a:pPr>
                      <a:r>
                        <a:rPr lang="en-US" sz="1000" dirty="0" smtClean="0">
                          <a:solidFill>
                            <a:srgbClr val="000000"/>
                          </a:solidFill>
                          <a:effectLst/>
                          <a:latin typeface="+mn-lt"/>
                          <a:cs typeface="Cambria" panose="02040503050406030204" pitchFamily="18" charset="0"/>
                        </a:rPr>
                        <a:t>9-10</a:t>
                      </a:r>
                      <a:r>
                        <a:rPr lang="en-US" sz="1000" dirty="0" smtClean="0">
                          <a:effectLst/>
                          <a:latin typeface="+mn-lt"/>
                          <a:cs typeface="Times New Roman" panose="02020603050405020304" pitchFamily="18" charset="0"/>
                        </a:rPr>
                        <a:t>.L.4</a:t>
                      </a:r>
                      <a:r>
                        <a:rPr lang="en-US" sz="1000" dirty="0">
                          <a:effectLst/>
                          <a:latin typeface="+mn-lt"/>
                          <a:cs typeface="Times New Roman" panose="02020603050405020304" pitchFamily="18" charset="0"/>
                        </a:rPr>
                        <a:t>:</a:t>
                      </a:r>
                      <a:r>
                        <a:rPr lang="en-US" sz="1000" dirty="0">
                          <a:effectLst/>
                          <a:latin typeface="+mn-lt"/>
                          <a:ea typeface="Times New Roman" panose="02020603050405020304" pitchFamily="18" charset="0"/>
                          <a:cs typeface="Times New Roman" panose="02020603050405020304" pitchFamily="18" charset="0"/>
                        </a:rPr>
                        <a:t> Determine or clarify the meaning of unknown and multiple-meaning words </a:t>
                      </a:r>
                      <a:r>
                        <a:rPr lang="en-US" sz="1000" dirty="0">
                          <a:solidFill>
                            <a:srgbClr val="000000"/>
                          </a:solidFill>
                          <a:effectLst/>
                          <a:latin typeface="+mn-lt"/>
                          <a:ea typeface="Times New Roman" panose="02020603050405020304" pitchFamily="18" charset="0"/>
                          <a:cs typeface="Times New Roman" panose="02020603050405020304" pitchFamily="18" charset="0"/>
                        </a:rPr>
                        <a:t>and phrases based on </a:t>
                      </a:r>
                      <a:r>
                        <a:rPr lang="en-US" sz="1000" i="1" dirty="0">
                          <a:solidFill>
                            <a:srgbClr val="000000"/>
                          </a:solidFill>
                          <a:effectLst/>
                          <a:latin typeface="+mn-lt"/>
                          <a:ea typeface="Times New Roman" panose="02020603050405020304" pitchFamily="18" charset="0"/>
                          <a:cs typeface="Times New Roman" panose="02020603050405020304" pitchFamily="18" charset="0"/>
                        </a:rPr>
                        <a:t>grades 9–10 reading and content</a:t>
                      </a:r>
                      <a:r>
                        <a:rPr lang="en-US" sz="1000" dirty="0">
                          <a:solidFill>
                            <a:srgbClr val="000000"/>
                          </a:solidFill>
                          <a:effectLst/>
                          <a:latin typeface="+mn-lt"/>
                          <a:ea typeface="Times New Roman" panose="02020603050405020304" pitchFamily="18" charset="0"/>
                          <a:cs typeface="Times New Roman" panose="02020603050405020304" pitchFamily="18" charset="0"/>
                        </a:rPr>
                        <a:t>, choosing flexibly from a range of strategies</a:t>
                      </a:r>
                      <a:endParaRPr lang="en-US" sz="1000" dirty="0">
                        <a:effectLst/>
                        <a:latin typeface="+mn-lt"/>
                        <a:cs typeface="Times New Roman" panose="02020603050405020304" pitchFamily="18" charset="0"/>
                      </a:endParaRPr>
                    </a:p>
                    <a:p>
                      <a:pPr marL="0" marR="0">
                        <a:spcBef>
                          <a:spcPts val="0"/>
                        </a:spcBef>
                        <a:spcAft>
                          <a:spcPts val="0"/>
                        </a:spcAft>
                      </a:pPr>
                      <a:r>
                        <a:rPr lang="en-US" sz="1000" dirty="0">
                          <a:solidFill>
                            <a:srgbClr val="000000"/>
                          </a:solidFill>
                          <a:effectLst/>
                          <a:latin typeface="+mn-lt"/>
                          <a:ea typeface="ヒラギノ明朝 Pro W3"/>
                          <a:cs typeface="Cambria" panose="02040503050406030204" pitchFamily="18" charset="0"/>
                        </a:rPr>
                        <a:t>9-10.</a:t>
                      </a:r>
                      <a:r>
                        <a:rPr lang="en-US" sz="1000" dirty="0">
                          <a:solidFill>
                            <a:srgbClr val="000000"/>
                          </a:solidFill>
                          <a:effectLst/>
                          <a:latin typeface="+mn-lt"/>
                          <a:ea typeface="Times New Roman" panose="02020603050405020304" pitchFamily="18" charset="0"/>
                          <a:cs typeface="Times New Roman" panose="02020603050405020304" pitchFamily="18" charset="0"/>
                        </a:rPr>
                        <a:t>L.6: </a:t>
                      </a:r>
                      <a:r>
                        <a:rPr lang="en-US" sz="1000" dirty="0">
                          <a:effectLst/>
                          <a:latin typeface="+mn-lt"/>
                          <a:ea typeface="Times New Roman" panose="02020603050405020304" pitchFamily="18" charset="0"/>
                          <a:cs typeface="Times New Roman" panose="02020603050405020304" pitchFamily="18" charset="0"/>
                        </a:rPr>
                        <a:t>Acquire and use accurately grade-appropriate general academic and domain-specific words and phrases; gather vocabulary knowledge when considering a word or phrase important to comprehension or expression.</a:t>
                      </a:r>
                      <a:endParaRPr lang="en-US" sz="1000" dirty="0">
                        <a:effectLst/>
                        <a:latin typeface="+mn-lt"/>
                        <a:ea typeface="ヒラギノ明朝 Pro W3"/>
                        <a:cs typeface="Times New Roman" panose="02020603050405020304" pitchFamily="18" charset="0"/>
                      </a:endParaRPr>
                    </a:p>
                  </a:txBody>
                  <a:tcPr marL="68580" marR="68580" marT="0" marB="0"/>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20</a:t>
            </a:fld>
            <a:endParaRPr lang="en-US">
              <a:solidFill>
                <a:prstClr val="black">
                  <a:tint val="75000"/>
                </a:prstClr>
              </a:solidFill>
              <a:latin typeface="Calibri"/>
            </a:endParaRPr>
          </a:p>
        </p:txBody>
      </p:sp>
    </p:spTree>
    <p:extLst>
      <p:ext uri="{BB962C8B-B14F-4D97-AF65-F5344CB8AC3E}">
        <p14:creationId xmlns:p14="http://schemas.microsoft.com/office/powerpoint/2010/main" val="41741453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Grade 10 - Semester: 1</a:t>
            </a:r>
            <a:r>
              <a:rPr lang="en-US" dirty="0"/>
              <a:t/>
            </a:r>
            <a:br>
              <a:rPr lang="en-US" dirty="0"/>
            </a:br>
            <a:endParaRPr lang="en-US" dirty="0"/>
          </a:p>
        </p:txBody>
      </p:sp>
      <p:sp>
        <p:nvSpPr>
          <p:cNvPr id="4" name="Footer Placeholder 3"/>
          <p:cNvSpPr>
            <a:spLocks noGrp="1"/>
          </p:cNvSpPr>
          <p:nvPr>
            <p:ph type="ftr" sz="quarter" idx="15"/>
          </p:nvPr>
        </p:nvSpPr>
        <p:spPr/>
        <p:txBody>
          <a:bodyPr/>
          <a:lstStyle/>
          <a:p>
            <a:r>
              <a:rPr lang="en-US" smtClean="0"/>
              <a:t>EAG:  Gr 9-10 ELA Scope and Sequence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07813732"/>
              </p:ext>
            </p:extLst>
          </p:nvPr>
        </p:nvGraphicFramePr>
        <p:xfrm>
          <a:off x="457200" y="843338"/>
          <a:ext cx="8229600" cy="4392896"/>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200" b="1" dirty="0" smtClean="0">
                          <a:effectLst/>
                          <a:latin typeface="+mn-lt"/>
                          <a:ea typeface="Times New Roman" panose="02020603050405020304" pitchFamily="18" charset="0"/>
                          <a:cs typeface="Times New Roman" panose="02020603050405020304" pitchFamily="18" charset="0"/>
                        </a:rPr>
                        <a:t>Unit 1:  Introduction</a:t>
                      </a:r>
                      <a:r>
                        <a:rPr lang="en-US" sz="1200" b="1" baseline="0" dirty="0" smtClean="0">
                          <a:effectLst/>
                          <a:latin typeface="+mn-lt"/>
                          <a:ea typeface="Times New Roman" panose="02020603050405020304" pitchFamily="18" charset="0"/>
                          <a:cs typeface="Times New Roman" panose="02020603050405020304" pitchFamily="18" charset="0"/>
                        </a:rPr>
                        <a:t> to Modern World History</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tc>
              </a:tr>
              <a:tr h="1783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effectLst/>
                        <a:latin typeface="+mn-lt"/>
                        <a:ea typeface="ヒラギノ明朝 Pro W3"/>
                        <a:cs typeface="Times New Roman" panose="02020603050405020304" pitchFamily="18" charset="0"/>
                      </a:endParaRPr>
                    </a:p>
                    <a:p>
                      <a:r>
                        <a:rPr lang="en-US" sz="1200" b="1" i="0" kern="1200" dirty="0" smtClean="0">
                          <a:solidFill>
                            <a:schemeClr val="tx1"/>
                          </a:solidFill>
                          <a:effectLst/>
                          <a:latin typeface="+mn-lt"/>
                          <a:ea typeface="+mn-ea"/>
                          <a:cs typeface="+mn-cs"/>
                        </a:rPr>
                        <a:t>Chronological and Spatial Thinking</a:t>
                      </a:r>
                      <a:endParaRPr lang="en-US" sz="1200" b="1" i="1" kern="1200" dirty="0" smtClean="0">
                        <a:solidFill>
                          <a:schemeClr val="tx1"/>
                        </a:solidFill>
                        <a:effectLst/>
                        <a:latin typeface="+mn-lt"/>
                        <a:ea typeface="+mn-ea"/>
                        <a:cs typeface="+mn-cs"/>
                      </a:endParaRPr>
                    </a:p>
                    <a:p>
                      <a:pPr marL="171450" lvl="0" indent="-171450">
                        <a:buFont typeface="Arial"/>
                        <a:buChar char="•"/>
                      </a:pPr>
                      <a:r>
                        <a:rPr lang="en-US" sz="1200" kern="1200" dirty="0" smtClean="0">
                          <a:solidFill>
                            <a:schemeClr val="tx1"/>
                          </a:solidFill>
                          <a:effectLst/>
                          <a:latin typeface="+mn-lt"/>
                          <a:ea typeface="+mn-ea"/>
                          <a:cs typeface="+mn-cs"/>
                        </a:rPr>
                        <a:t>Students relate current events to the physical and human characteristics of places and regions. </a:t>
                      </a:r>
                    </a:p>
                    <a:p>
                      <a:r>
                        <a:rPr lang="en-US" sz="1200" b="1" i="0" kern="1200" dirty="0" smtClean="0">
                          <a:solidFill>
                            <a:schemeClr val="tx1"/>
                          </a:solidFill>
                          <a:effectLst/>
                          <a:latin typeface="+mn-lt"/>
                          <a:ea typeface="+mn-ea"/>
                          <a:cs typeface="+mn-cs"/>
                        </a:rPr>
                        <a:t>Historical Research, Evidence, and Point of View</a:t>
                      </a:r>
                      <a:endParaRPr lang="en-US" sz="1200" b="1" i="1" kern="1200" dirty="0" smtClean="0">
                        <a:solidFill>
                          <a:schemeClr val="tx1"/>
                        </a:solidFill>
                        <a:effectLst/>
                        <a:latin typeface="+mn-lt"/>
                        <a:ea typeface="+mn-ea"/>
                        <a:cs typeface="+mn-cs"/>
                      </a:endParaRPr>
                    </a:p>
                    <a:p>
                      <a:pPr marL="171450" lvl="0" indent="-171450">
                        <a:buFont typeface="Arial"/>
                        <a:buChar char="•"/>
                      </a:pPr>
                      <a:r>
                        <a:rPr lang="en-US" sz="1200" kern="1200" dirty="0" smtClean="0">
                          <a:solidFill>
                            <a:schemeClr val="tx1"/>
                          </a:solidFill>
                          <a:effectLst/>
                          <a:latin typeface="+mn-lt"/>
                          <a:ea typeface="+mn-ea"/>
                          <a:cs typeface="+mn-cs"/>
                        </a:rPr>
                        <a:t>Students distinguish valid arguments from fallacious arguments in historical interpretations. </a:t>
                      </a:r>
                    </a:p>
                    <a:p>
                      <a:pPr marL="171450" lvl="0" indent="-171450">
                        <a:buFont typeface="Arial"/>
                        <a:buChar char="•"/>
                      </a:pPr>
                      <a:r>
                        <a:rPr lang="en-US" sz="1200" kern="1200" dirty="0" smtClean="0">
                          <a:solidFill>
                            <a:schemeClr val="tx1"/>
                          </a:solidFill>
                          <a:effectLst/>
                          <a:latin typeface="+mn-lt"/>
                          <a:ea typeface="+mn-ea"/>
                          <a:cs typeface="+mn-cs"/>
                        </a:rPr>
                        <a:t>Students identify bias and prejudice in historical interpretations. </a:t>
                      </a:r>
                    </a:p>
                    <a:p>
                      <a:pPr marL="171450" lvl="0" indent="-171450">
                        <a:buFont typeface="Arial"/>
                        <a:buChar char="•"/>
                      </a:pPr>
                      <a:r>
                        <a:rPr lang="en-US" sz="1200" kern="1200" dirty="0" smtClean="0">
                          <a:solidFill>
                            <a:schemeClr val="tx1"/>
                          </a:solidFill>
                          <a:effectLst/>
                          <a:latin typeface="+mn-lt"/>
                          <a:ea typeface="+mn-ea"/>
                          <a:cs typeface="+mn-cs"/>
                        </a:rPr>
                        <a:t>Students evaluate major debates among historians concerning alternative interpretations of the past, including an analysis of authors' use of evidence and the distinctions between sound generalizations and misleading oversimplifications. </a:t>
                      </a:r>
                    </a:p>
                    <a:p>
                      <a:pPr marL="171450" lvl="0" indent="-171450">
                        <a:buFont typeface="Arial"/>
                        <a:buChar char="•"/>
                      </a:pPr>
                      <a:r>
                        <a:rPr lang="en-US" sz="1200" kern="1200" dirty="0" smtClean="0">
                          <a:solidFill>
                            <a:schemeClr val="tx1"/>
                          </a:solidFill>
                          <a:effectLst/>
                          <a:latin typeface="+mn-lt"/>
                          <a:ea typeface="+mn-ea"/>
                          <a:cs typeface="+mn-cs"/>
                        </a:rPr>
                        <a:t>Students construct and test hypotheses; collect, evaluate, and employ information from multiple primary and secondary sources; and apply it in oral and written presentations. </a:t>
                      </a:r>
                    </a:p>
                    <a:p>
                      <a:r>
                        <a:rPr lang="en-US" sz="1200" b="1" i="0" kern="1200" dirty="0" smtClean="0">
                          <a:solidFill>
                            <a:schemeClr val="tx1"/>
                          </a:solidFill>
                          <a:effectLst/>
                          <a:latin typeface="+mn-lt"/>
                          <a:ea typeface="+mn-ea"/>
                          <a:cs typeface="+mn-cs"/>
                        </a:rPr>
                        <a:t>Historical Interpretation</a:t>
                      </a:r>
                      <a:endParaRPr lang="en-US" sz="1200" b="1" i="1" kern="1200" dirty="0" smtClean="0">
                        <a:solidFill>
                          <a:schemeClr val="tx1"/>
                        </a:solidFill>
                        <a:effectLst/>
                        <a:latin typeface="+mn-lt"/>
                        <a:ea typeface="+mn-ea"/>
                        <a:cs typeface="+mn-cs"/>
                      </a:endParaRPr>
                    </a:p>
                    <a:p>
                      <a:pPr marL="171450" lvl="0" indent="-171450">
                        <a:buFont typeface="Arial"/>
                        <a:buChar char="•"/>
                      </a:pPr>
                      <a:r>
                        <a:rPr lang="en-US" sz="1200" kern="1200" dirty="0" smtClean="0">
                          <a:solidFill>
                            <a:schemeClr val="tx1"/>
                          </a:solidFill>
                          <a:effectLst/>
                          <a:latin typeface="+mn-lt"/>
                          <a:ea typeface="+mn-ea"/>
                          <a:cs typeface="+mn-cs"/>
                        </a:rPr>
                        <a:t>Students interpret past events and issues within the context in which an event unfolded rather than solely in terms of present-day norms and values.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effectLst/>
                        <a:latin typeface="+mn-lt"/>
                        <a:ea typeface="ヒラギノ明朝 Pro W3"/>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effectLst/>
                        <a:latin typeface="+mn-lt"/>
                        <a:ea typeface="ヒラギノ明朝 Pro W3"/>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effectLst/>
                        <a:latin typeface="+mn-lt"/>
                        <a:ea typeface="ヒラギノ明朝 Pro W3"/>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n-lt"/>
                          <a:ea typeface="ヒラギノ明朝 Pro W3"/>
                          <a:cs typeface="Times New Roman" panose="02020603050405020304" pitchFamily="18" charset="0"/>
                        </a:rPr>
                        <a:t>10.1 Students relate the moral and ethical principles in ancient Greek and Roman philosophy, in Judaism, and in Christianity to the development of Western political thought. </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dirty="0" smtClean="0">
                          <a:effectLst/>
                          <a:latin typeface="+mn-lt"/>
                          <a:ea typeface="ヒラギノ明朝 Pro W3"/>
                          <a:cs typeface="Times New Roman" panose="02020603050405020304" pitchFamily="18" charset="0"/>
                        </a:rPr>
                        <a:t>Analyze the similarities and differences in Judeo-Christian and Greco-Roman views of law, reason and faith, and duties of the individual. </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dirty="0" smtClean="0">
                        <a:effectLst/>
                        <a:latin typeface="+mn-lt"/>
                        <a:ea typeface="ヒラギノ明朝 Pro W3"/>
                        <a:cs typeface="Times New Roman" panose="02020603050405020304" pitchFamily="18" charset="0"/>
                      </a:endParaRP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dirty="0" smtClean="0">
                        <a:effectLst/>
                        <a:latin typeface="+mn-lt"/>
                        <a:ea typeface="ヒラギノ明朝 Pro W3"/>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mn-lt"/>
                        <a:ea typeface="ヒラギノ明朝 Pro W3"/>
                        <a:cs typeface="Times New Roman" panose="02020603050405020304" pitchFamily="18" charset="0"/>
                      </a:endParaRPr>
                    </a:p>
                  </a:txBody>
                  <a:tcPr marL="68580" marR="68580" marT="0" marB="0"/>
                </a:tc>
              </a:tr>
            </a:tbl>
          </a:graphicData>
        </a:graphic>
      </p:graphicFrame>
      <p:sp>
        <p:nvSpPr>
          <p:cNvPr id="3" name="Slide Number Placeholder 2"/>
          <p:cNvSpPr>
            <a:spLocks noGrp="1"/>
          </p:cNvSpPr>
          <p:nvPr>
            <p:ph type="sldNum" sz="quarter" idx="16"/>
          </p:nvPr>
        </p:nvSpPr>
        <p:spPr/>
        <p:txBody>
          <a:bodyPr/>
          <a:lstStyle/>
          <a:p>
            <a:fld id="{CC5F7F06-EADD-463A-A735-0ECA7A2DBB6D}" type="slidenum">
              <a:rPr lang="en-US" smtClean="0"/>
              <a:t>3</a:t>
            </a:fld>
            <a:endParaRPr lang="en-US"/>
          </a:p>
        </p:txBody>
      </p:sp>
    </p:spTree>
    <p:extLst>
      <p:ext uri="{BB962C8B-B14F-4D97-AF65-F5344CB8AC3E}">
        <p14:creationId xmlns:p14="http://schemas.microsoft.com/office/powerpoint/2010/main" val="77966300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sp>
        <p:nvSpPr>
          <p:cNvPr id="5" name="Slide Number Placeholder 4"/>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4</a:t>
            </a:fld>
            <a:endParaRPr lang="en-US">
              <a:solidFill>
                <a:prstClr val="black">
                  <a:tint val="75000"/>
                </a:prstClr>
              </a:solidFill>
              <a:latin typeface="Calibri"/>
            </a:endParaRPr>
          </a:p>
        </p:txBody>
      </p:sp>
      <p:graphicFrame>
        <p:nvGraphicFramePr>
          <p:cNvPr id="6" name="Table 5"/>
          <p:cNvGraphicFramePr>
            <a:graphicFrameLocks noGrp="1"/>
          </p:cNvGraphicFramePr>
          <p:nvPr>
            <p:extLst>
              <p:ext uri="{D42A27DB-BD31-4B8C-83A1-F6EECF244321}">
                <p14:modId xmlns:p14="http://schemas.microsoft.com/office/powerpoint/2010/main" val="2027867089"/>
              </p:ext>
            </p:extLst>
          </p:nvPr>
        </p:nvGraphicFramePr>
        <p:xfrm>
          <a:off x="468540" y="1047462"/>
          <a:ext cx="8229600" cy="3295616"/>
        </p:xfrm>
        <a:graphic>
          <a:graphicData uri="http://schemas.openxmlformats.org/drawingml/2006/table">
            <a:tbl>
              <a:tblPr firstRow="1" firstCol="1" bandRow="1">
                <a:tableStyleId>{5940675A-B579-460E-94D1-54222C63F5DA}</a:tableStyleId>
              </a:tblPr>
              <a:tblGrid>
                <a:gridCol w="8229600"/>
              </a:tblGrid>
              <a:tr h="186657">
                <a:tc>
                  <a:txBody>
                    <a:bodyPr/>
                    <a:lstStyle/>
                    <a:p>
                      <a:r>
                        <a:rPr lang="en-US" sz="1200" b="1" dirty="0" smtClean="0"/>
                        <a:t>Unit</a:t>
                      </a:r>
                      <a:r>
                        <a:rPr lang="en-US" sz="1200" b="1" baseline="0" dirty="0" smtClean="0"/>
                        <a:t> 2: Foundations of Democracy and Revolutions</a:t>
                      </a:r>
                      <a:endParaRPr lang="en-US" sz="1200" b="1" dirty="0"/>
                    </a:p>
                  </a:txBody>
                  <a:tcPr marL="68580" marR="68580" marT="0" marB="0"/>
                </a:tc>
              </a:tr>
              <a:tr h="1783080">
                <a:tc>
                  <a:txBody>
                    <a:bodyPr/>
                    <a:lstStyle/>
                    <a:p>
                      <a:r>
                        <a:rPr lang="en-US" sz="1200" b="1" dirty="0" smtClean="0"/>
                        <a:t>10.1 Students relate the moral and ethical principles in ancient Greek and Roman philosophy, in Judaism, and in Christianity to the development of Western political thought. </a:t>
                      </a:r>
                    </a:p>
                    <a:p>
                      <a:pPr marL="228600" lvl="0" indent="-228600">
                        <a:buFont typeface="+mj-lt"/>
                        <a:buAutoNum type="arabicPeriod"/>
                      </a:pPr>
                      <a:r>
                        <a:rPr lang="en-US" sz="1200" dirty="0" smtClean="0"/>
                        <a:t>Analyze the similarities and differences in Judeo-Christian and Greco-Roman views of law, reason and faith, and duties of the individual. </a:t>
                      </a:r>
                    </a:p>
                    <a:p>
                      <a:pPr marL="228600" lvl="0" indent="-228600">
                        <a:buFont typeface="+mj-lt"/>
                        <a:buAutoNum type="arabicPeriod"/>
                      </a:pPr>
                      <a:r>
                        <a:rPr lang="en-US" sz="1200" dirty="0" smtClean="0"/>
                        <a:t>Consider the influence of the U.S. Constitution on political systems in the contemporary world. </a:t>
                      </a:r>
                    </a:p>
                    <a:p>
                      <a:endParaRPr lang="en-US" sz="1200" b="1" dirty="0" smtClean="0"/>
                    </a:p>
                    <a:p>
                      <a:r>
                        <a:rPr lang="en-US" sz="1200" b="1" dirty="0" smtClean="0"/>
                        <a:t>10.2 Students compare and contrast the Glorious Revolution of England, the American Revolution, and the French Revolution and their enduring effects worldwide on the political expectations for self-government and individual liberty. </a:t>
                      </a:r>
                    </a:p>
                    <a:p>
                      <a:pPr marL="228600" lvl="0" indent="-228600">
                        <a:buFont typeface="+mj-lt"/>
                        <a:buAutoNum type="arabicPeriod"/>
                      </a:pPr>
                      <a:r>
                        <a:rPr lang="en-US" sz="1200" dirty="0" smtClean="0"/>
                        <a:t>Compare the major ideas of philosophers and their effects on the democratic revolutions in England, the United States, France, and Latin America (e.g., John Locke, Charles-Louis Montesquieu, Jean-Jacques Rousseau, </a:t>
                      </a:r>
                      <a:r>
                        <a:rPr lang="en-US" sz="1200" dirty="0" err="1" smtClean="0"/>
                        <a:t>Simón</a:t>
                      </a:r>
                      <a:r>
                        <a:rPr lang="en-US" sz="1200" dirty="0" smtClean="0"/>
                        <a:t> Bolívar, Thomas Jefferson, James Madison). </a:t>
                      </a:r>
                    </a:p>
                    <a:p>
                      <a:pPr marL="228600" lvl="0" indent="-228600">
                        <a:buFont typeface="+mj-lt"/>
                        <a:buAutoNum type="arabicPeriod"/>
                      </a:pPr>
                      <a:r>
                        <a:rPr lang="en-US" sz="1200" dirty="0" smtClean="0"/>
                        <a:t>List the principles of the Magna </a:t>
                      </a:r>
                      <a:r>
                        <a:rPr lang="en-US" sz="1200" dirty="0" err="1" smtClean="0"/>
                        <a:t>Carta</a:t>
                      </a:r>
                      <a:r>
                        <a:rPr lang="en-US" sz="1200" dirty="0" smtClean="0"/>
                        <a:t>, the English Bill of Rights (1689), the American Declaration of Independence (1776), the French Declaration of the Rights of Man and the Citizen (1789), and the U.S. Bill of Rights (1791). </a:t>
                      </a:r>
                    </a:p>
                    <a:p>
                      <a:pPr marL="228600" lvl="0" indent="-228600">
                        <a:buFont typeface="+mj-lt"/>
                        <a:buAutoNum type="arabicPeriod"/>
                      </a:pPr>
                      <a:r>
                        <a:rPr lang="en-US" sz="1200" dirty="0" smtClean="0"/>
                        <a:t>Understand the unique character of the American Revolution, its spread to other parts of the world, and its continuing significance to other nations. </a:t>
                      </a:r>
                    </a:p>
                    <a:p>
                      <a:pPr fontAlgn="t"/>
                      <a:endParaRPr lang="en-US" sz="1200" b="1" dirty="0" smtClean="0"/>
                    </a:p>
                    <a:p>
                      <a:endParaRPr lang="en-US" sz="1200" dirty="0"/>
                    </a:p>
                  </a:txBody>
                  <a:tcPr marL="68580" marR="68580" marT="0" marB="0"/>
                </a:tc>
              </a:tr>
            </a:tbl>
          </a:graphicData>
        </a:graphic>
      </p:graphicFrame>
    </p:spTree>
    <p:extLst>
      <p:ext uri="{BB962C8B-B14F-4D97-AF65-F5344CB8AC3E}">
        <p14:creationId xmlns:p14="http://schemas.microsoft.com/office/powerpoint/2010/main" val="198412141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sp>
        <p:nvSpPr>
          <p:cNvPr id="5" name="Slide Number Placeholder 4"/>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5</a:t>
            </a:fld>
            <a:endParaRPr lang="en-US">
              <a:solidFill>
                <a:prstClr val="black">
                  <a:tint val="75000"/>
                </a:prstClr>
              </a:solidFill>
              <a:latin typeface="Calibri"/>
            </a:endParaRPr>
          </a:p>
        </p:txBody>
      </p:sp>
      <p:graphicFrame>
        <p:nvGraphicFramePr>
          <p:cNvPr id="6" name="Table 5"/>
          <p:cNvGraphicFramePr>
            <a:graphicFrameLocks noGrp="1"/>
          </p:cNvGraphicFramePr>
          <p:nvPr>
            <p:extLst>
              <p:ext uri="{D42A27DB-BD31-4B8C-83A1-F6EECF244321}">
                <p14:modId xmlns:p14="http://schemas.microsoft.com/office/powerpoint/2010/main" val="3763905332"/>
              </p:ext>
            </p:extLst>
          </p:nvPr>
        </p:nvGraphicFramePr>
        <p:xfrm>
          <a:off x="457200" y="934060"/>
          <a:ext cx="8229600" cy="2564096"/>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200" b="1" dirty="0" smtClean="0">
                          <a:effectLst/>
                          <a:latin typeface="+mn-lt"/>
                          <a:ea typeface="Times New Roman" panose="02020603050405020304" pitchFamily="18" charset="0"/>
                          <a:cs typeface="Times New Roman" panose="02020603050405020304" pitchFamily="18" charset="0"/>
                        </a:rPr>
                        <a:t>Unit 3:Industrial</a:t>
                      </a:r>
                      <a:r>
                        <a:rPr lang="en-US" sz="1200" b="1" baseline="0" dirty="0" smtClean="0">
                          <a:effectLst/>
                          <a:latin typeface="+mn-lt"/>
                          <a:ea typeface="Times New Roman" panose="02020603050405020304" pitchFamily="18" charset="0"/>
                          <a:cs typeface="Times New Roman" panose="02020603050405020304" pitchFamily="18" charset="0"/>
                        </a:rPr>
                        <a:t> Revolution </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tc>
              </a:tr>
              <a:tr h="1783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effectLst/>
                        <a:latin typeface="+mn-lt"/>
                        <a:ea typeface="ヒラギノ明朝 Pro W3"/>
                        <a:cs typeface="Times New Roman" panose="02020603050405020304" pitchFamily="18" charset="0"/>
                      </a:endParaRPr>
                    </a:p>
                    <a:p>
                      <a:r>
                        <a:rPr lang="en-US" sz="1200" b="1" kern="1200" dirty="0" smtClean="0">
                          <a:solidFill>
                            <a:schemeClr val="tx1"/>
                          </a:solidFill>
                          <a:effectLst/>
                          <a:latin typeface="+mn-lt"/>
                          <a:ea typeface="+mn-ea"/>
                          <a:cs typeface="+mn-cs"/>
                        </a:rPr>
                        <a:t>10.3 Students analyze the effects of the Industrial Revolution in England, France, Germany, Japan, and the United States. </a:t>
                      </a:r>
                    </a:p>
                    <a:p>
                      <a:pPr marL="228600" lvl="0" indent="-228600">
                        <a:buFont typeface="+mj-lt"/>
                        <a:buAutoNum type="arabicPeriod"/>
                      </a:pPr>
                      <a:r>
                        <a:rPr lang="en-US" sz="1200" kern="1200" dirty="0" smtClean="0">
                          <a:solidFill>
                            <a:schemeClr val="tx1"/>
                          </a:solidFill>
                          <a:effectLst/>
                          <a:latin typeface="+mn-lt"/>
                          <a:ea typeface="+mn-ea"/>
                          <a:cs typeface="+mn-cs"/>
                        </a:rPr>
                        <a:t>Analyze why England was the first country to industrialize. </a:t>
                      </a:r>
                    </a:p>
                    <a:p>
                      <a:pPr marL="228600" lvl="0" indent="-228600">
                        <a:buFont typeface="+mj-lt"/>
                        <a:buAutoNum type="arabicPeriod"/>
                      </a:pPr>
                      <a:r>
                        <a:rPr lang="en-US" sz="1200" kern="1200" dirty="0" smtClean="0">
                          <a:solidFill>
                            <a:schemeClr val="tx1"/>
                          </a:solidFill>
                          <a:effectLst/>
                          <a:latin typeface="+mn-lt"/>
                          <a:ea typeface="+mn-ea"/>
                          <a:cs typeface="+mn-cs"/>
                        </a:rPr>
                        <a:t>Examine how scientific and technological changes and new forms of energy brought about massive social, economic, and cultural change (e.g., the inventions and discoveries of James Watt, Eli Whitney, Henry Bessemer, Louis Pasteur, Thomas Edison). </a:t>
                      </a:r>
                    </a:p>
                    <a:p>
                      <a:pPr marL="228600" lvl="0" indent="-228600">
                        <a:buFont typeface="+mj-lt"/>
                        <a:buAutoNum type="arabicPeriod"/>
                      </a:pPr>
                      <a:r>
                        <a:rPr lang="en-US" sz="1200" kern="1200" dirty="0" smtClean="0">
                          <a:solidFill>
                            <a:schemeClr val="tx1"/>
                          </a:solidFill>
                          <a:effectLst/>
                          <a:latin typeface="+mn-lt"/>
                          <a:ea typeface="+mn-ea"/>
                          <a:cs typeface="+mn-cs"/>
                        </a:rPr>
                        <a:t>Describe the growth of population, rural to urban migration, and growth of cities associated with the Industrial Revolution. </a:t>
                      </a:r>
                    </a:p>
                    <a:p>
                      <a:pPr marL="228600" lvl="0" indent="-228600">
                        <a:buFont typeface="+mj-lt"/>
                        <a:buAutoNum type="arabicPeriod"/>
                      </a:pPr>
                      <a:r>
                        <a:rPr lang="en-US" sz="1200" kern="1200" dirty="0" smtClean="0">
                          <a:solidFill>
                            <a:srgbClr val="0000FF"/>
                          </a:solidFill>
                          <a:effectLst/>
                          <a:latin typeface="+mn-lt"/>
                          <a:ea typeface="+mn-ea"/>
                          <a:cs typeface="+mn-cs"/>
                        </a:rPr>
                        <a:t>Trace the evolution of work and labor, including the demise of the slave trade and the effects of immigration, mining and manufacturing, division of labor, and the union movement. </a:t>
                      </a:r>
                    </a:p>
                    <a:p>
                      <a:pPr marL="228600" lvl="0" indent="-228600">
                        <a:buFont typeface="+mj-lt"/>
                        <a:buAutoNum type="arabicPeriod"/>
                      </a:pPr>
                      <a:r>
                        <a:rPr lang="en-US" sz="1200" kern="1200" dirty="0" smtClean="0">
                          <a:solidFill>
                            <a:srgbClr val="0000FF"/>
                          </a:solidFill>
                          <a:effectLst/>
                          <a:latin typeface="+mn-lt"/>
                          <a:ea typeface="+mn-ea"/>
                          <a:cs typeface="+mn-cs"/>
                        </a:rPr>
                        <a:t>Understand the connections among natural resources, entrepreneurship, labor, and capital in an industrial economy. </a:t>
                      </a:r>
                    </a:p>
                    <a:p>
                      <a:pPr marL="228600" lvl="0" indent="-228600">
                        <a:buFont typeface="+mj-lt"/>
                        <a:buAutoNum type="arabicPeriod"/>
                      </a:pPr>
                      <a:r>
                        <a:rPr lang="en-US" sz="1200" kern="1200" dirty="0" smtClean="0">
                          <a:solidFill>
                            <a:schemeClr val="tx1"/>
                          </a:solidFill>
                          <a:effectLst/>
                          <a:latin typeface="+mn-lt"/>
                          <a:ea typeface="+mn-ea"/>
                          <a:cs typeface="+mn-cs"/>
                        </a:rPr>
                        <a:t>Analyze the emergence of capitalism as a dominant economic pattern and the responses to it, including Utopianism, Social Democracy, Socialism, and Communism.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mn-lt"/>
                        <a:ea typeface="ヒラギノ明朝 Pro W3"/>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18089932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sp>
        <p:nvSpPr>
          <p:cNvPr id="5" name="Slide Number Placeholder 4"/>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6</a:t>
            </a:fld>
            <a:endParaRPr lang="en-US">
              <a:solidFill>
                <a:prstClr val="black">
                  <a:tint val="75000"/>
                </a:prstClr>
              </a:solidFill>
              <a:latin typeface="Calibri"/>
            </a:endParaRPr>
          </a:p>
        </p:txBody>
      </p:sp>
      <p:graphicFrame>
        <p:nvGraphicFramePr>
          <p:cNvPr id="6" name="Table 5"/>
          <p:cNvGraphicFramePr>
            <a:graphicFrameLocks noGrp="1"/>
          </p:cNvGraphicFramePr>
          <p:nvPr>
            <p:extLst>
              <p:ext uri="{D42A27DB-BD31-4B8C-83A1-F6EECF244321}">
                <p14:modId xmlns:p14="http://schemas.microsoft.com/office/powerpoint/2010/main" val="3537929993"/>
              </p:ext>
            </p:extLst>
          </p:nvPr>
        </p:nvGraphicFramePr>
        <p:xfrm>
          <a:off x="457200" y="1433030"/>
          <a:ext cx="8229600" cy="2929856"/>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200" b="1" dirty="0" smtClean="0">
                          <a:effectLst/>
                          <a:latin typeface="+mn-lt"/>
                          <a:ea typeface="Times New Roman" panose="02020603050405020304" pitchFamily="18" charset="0"/>
                          <a:cs typeface="Times New Roman" panose="02020603050405020304" pitchFamily="18" charset="0"/>
                        </a:rPr>
                        <a:t>Unit 4:Imperialism</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tc>
              </a:tr>
              <a:tr h="1783080">
                <a:tc>
                  <a:txBody>
                    <a:bodyPr/>
                    <a:lstStyle/>
                    <a:p>
                      <a:r>
                        <a:rPr lang="en-US" sz="1200" b="1" kern="1200" dirty="0" smtClean="0">
                          <a:solidFill>
                            <a:schemeClr val="tx1"/>
                          </a:solidFill>
                          <a:effectLst/>
                          <a:latin typeface="+mn-lt"/>
                          <a:ea typeface="+mn-ea"/>
                          <a:cs typeface="+mn-cs"/>
                        </a:rPr>
                        <a:t>10.4 Students analyze patterns of global change in the era of New Imperialism in at least two of the following regions or countries: Africa, Southeast Asia, China, India, Latin America, and the Philippines. </a:t>
                      </a:r>
                    </a:p>
                    <a:p>
                      <a:pPr marL="228600" lvl="0" indent="-228600">
                        <a:buFont typeface="+mj-lt"/>
                        <a:buAutoNum type="arabicPeriod"/>
                      </a:pPr>
                      <a:r>
                        <a:rPr lang="en-US" sz="1200" kern="1200" dirty="0" smtClean="0">
                          <a:solidFill>
                            <a:schemeClr val="tx1"/>
                          </a:solidFill>
                          <a:effectLst/>
                          <a:latin typeface="+mn-lt"/>
                          <a:ea typeface="+mn-ea"/>
                          <a:cs typeface="+mn-cs"/>
                        </a:rPr>
                        <a:t>Describe the rise of industrial economies and their link to imperialism and colonial-ism (e.g., the role played by national security and strategic advantage; moral issues raised by the search for national hegemony, Social Darwinism, and the missionary impulse; material issues such as land, resources, and technology). </a:t>
                      </a:r>
                    </a:p>
                    <a:p>
                      <a:pPr marL="228600" lvl="0" indent="-228600">
                        <a:buFont typeface="+mj-lt"/>
                        <a:buAutoNum type="arabicPeriod"/>
                      </a:pPr>
                      <a:r>
                        <a:rPr lang="en-US" sz="1200" kern="1200" dirty="0" smtClean="0">
                          <a:solidFill>
                            <a:schemeClr val="tx1"/>
                          </a:solidFill>
                          <a:effectLst/>
                          <a:latin typeface="+mn-lt"/>
                          <a:ea typeface="+mn-ea"/>
                          <a:cs typeface="+mn-cs"/>
                        </a:rPr>
                        <a:t>Discuss the locations of the colonial rule of such nations as England, France, Germany, Italy, Japan, the Netherlands, Russia, Spain, Portugal, and the United States. </a:t>
                      </a:r>
                    </a:p>
                    <a:p>
                      <a:pPr marL="228600" lvl="0" indent="-228600">
                        <a:buFont typeface="+mj-lt"/>
                        <a:buAutoNum type="arabicPeriod"/>
                      </a:pPr>
                      <a:r>
                        <a:rPr lang="en-US" sz="1200" kern="1200" dirty="0" smtClean="0">
                          <a:solidFill>
                            <a:schemeClr val="tx1"/>
                          </a:solidFill>
                          <a:effectLst/>
                          <a:latin typeface="+mn-lt"/>
                          <a:ea typeface="+mn-ea"/>
                          <a:cs typeface="+mn-cs"/>
                        </a:rPr>
                        <a:t>Explain imperialism from the perspective of the colonizers and the colonized and the varied immediate and long-term responses by the people under colonial rule. </a:t>
                      </a:r>
                    </a:p>
                    <a:p>
                      <a:pPr marL="228600" lvl="0" indent="-228600">
                        <a:buFont typeface="+mj-lt"/>
                        <a:buAutoNum type="arabicPeriod"/>
                      </a:pPr>
                      <a:r>
                        <a:rPr lang="en-US" sz="1200" kern="1200" dirty="0" smtClean="0">
                          <a:solidFill>
                            <a:srgbClr val="0000FF"/>
                          </a:solidFill>
                          <a:effectLst/>
                          <a:latin typeface="+mn-lt"/>
                          <a:ea typeface="+mn-ea"/>
                          <a:cs typeface="+mn-cs"/>
                        </a:rPr>
                        <a:t>Describe the independence struggles of the colonized regions of the world, including the roles of leaders, such as Sun </a:t>
                      </a:r>
                      <a:r>
                        <a:rPr lang="en-US" sz="1200" kern="1200" dirty="0" err="1" smtClean="0">
                          <a:solidFill>
                            <a:srgbClr val="0000FF"/>
                          </a:solidFill>
                          <a:effectLst/>
                          <a:latin typeface="+mn-lt"/>
                          <a:ea typeface="+mn-ea"/>
                          <a:cs typeface="+mn-cs"/>
                        </a:rPr>
                        <a:t>Yat-sen</a:t>
                      </a:r>
                      <a:r>
                        <a:rPr lang="en-US" sz="1200" kern="1200" dirty="0" smtClean="0">
                          <a:solidFill>
                            <a:srgbClr val="0000FF"/>
                          </a:solidFill>
                          <a:effectLst/>
                          <a:latin typeface="+mn-lt"/>
                          <a:ea typeface="+mn-ea"/>
                          <a:cs typeface="+mn-cs"/>
                        </a:rPr>
                        <a:t> in China, and the roles of ideology and religion.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effectLst/>
                        <a:latin typeface="+mn-lt"/>
                        <a:ea typeface="ヒラギノ明朝 Pro W3"/>
                        <a:cs typeface="Times New Roman" panose="02020603050405020304" pitchFamily="18" charset="0"/>
                      </a:endParaRP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dirty="0" smtClean="0">
                        <a:effectLst/>
                        <a:latin typeface="+mn-lt"/>
                        <a:ea typeface="ヒラギノ明朝 Pro W3"/>
                        <a:cs typeface="Times New Roman" panose="02020603050405020304" pitchFamily="18" charset="0"/>
                      </a:endParaRP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dirty="0" smtClean="0">
                        <a:effectLst/>
                        <a:latin typeface="+mn-lt"/>
                        <a:ea typeface="ヒラギノ明朝 Pro W3"/>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mn-lt"/>
                        <a:ea typeface="ヒラギノ明朝 Pro W3"/>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53983536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Semester 2</a:t>
            </a: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sp>
        <p:nvSpPr>
          <p:cNvPr id="5" name="Slide Number Placeholder 4"/>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7</a:t>
            </a:fld>
            <a:endParaRPr lang="en-US">
              <a:solidFill>
                <a:prstClr val="black">
                  <a:tint val="75000"/>
                </a:prstClr>
              </a:solidFill>
              <a:latin typeface="Calibri"/>
            </a:endParaRPr>
          </a:p>
        </p:txBody>
      </p:sp>
      <p:graphicFrame>
        <p:nvGraphicFramePr>
          <p:cNvPr id="6" name="Table 5"/>
          <p:cNvGraphicFramePr>
            <a:graphicFrameLocks noGrp="1"/>
          </p:cNvGraphicFramePr>
          <p:nvPr>
            <p:extLst>
              <p:ext uri="{D42A27DB-BD31-4B8C-83A1-F6EECF244321}">
                <p14:modId xmlns:p14="http://schemas.microsoft.com/office/powerpoint/2010/main" val="3853015047"/>
              </p:ext>
            </p:extLst>
          </p:nvPr>
        </p:nvGraphicFramePr>
        <p:xfrm>
          <a:off x="457200" y="1433030"/>
          <a:ext cx="8229600" cy="2746976"/>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200" b="1" dirty="0" smtClean="0">
                          <a:effectLst/>
                          <a:latin typeface="+mn-lt"/>
                          <a:ea typeface="Times New Roman" panose="02020603050405020304" pitchFamily="18" charset="0"/>
                          <a:cs typeface="Times New Roman" panose="02020603050405020304" pitchFamily="18" charset="0"/>
                        </a:rPr>
                        <a:t>Unit 5</a:t>
                      </a:r>
                      <a:r>
                        <a:rPr lang="en-US" sz="1200" b="1" baseline="0" dirty="0" smtClean="0">
                          <a:effectLst/>
                          <a:latin typeface="+mn-lt"/>
                          <a:ea typeface="Times New Roman" panose="02020603050405020304" pitchFamily="18" charset="0"/>
                          <a:cs typeface="Times New Roman" panose="02020603050405020304" pitchFamily="18" charset="0"/>
                        </a:rPr>
                        <a:t>: World War 1</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tc>
              </a:tr>
              <a:tr h="1783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effectLst/>
                        <a:latin typeface="+mn-lt"/>
                        <a:ea typeface="ヒラギノ明朝 Pro W3"/>
                        <a:cs typeface="Times New Roman" panose="02020603050405020304" pitchFamily="18" charset="0"/>
                      </a:endParaRPr>
                    </a:p>
                    <a:p>
                      <a:r>
                        <a:rPr lang="en-US" sz="1200" b="1" kern="1200" dirty="0" smtClean="0">
                          <a:solidFill>
                            <a:schemeClr val="tx1"/>
                          </a:solidFill>
                          <a:effectLst/>
                          <a:latin typeface="+mn-lt"/>
                          <a:ea typeface="+mn-ea"/>
                          <a:cs typeface="+mn-cs"/>
                        </a:rPr>
                        <a:t>10.5 Students analyze the causes and course of the First World War. </a:t>
                      </a:r>
                    </a:p>
                    <a:p>
                      <a:pPr marL="228600" lvl="0" indent="-228600">
                        <a:buFont typeface="+mj-lt"/>
                        <a:buAutoNum type="arabicPeriod"/>
                      </a:pPr>
                      <a:r>
                        <a:rPr lang="en-US" sz="1200" kern="1200" dirty="0" smtClean="0">
                          <a:solidFill>
                            <a:schemeClr val="tx1"/>
                          </a:solidFill>
                          <a:effectLst/>
                          <a:latin typeface="+mn-lt"/>
                          <a:ea typeface="+mn-ea"/>
                          <a:cs typeface="+mn-cs"/>
                        </a:rPr>
                        <a:t>Analyze the arguments for entering into war presented by leaders from all sides of the Great War and the role of political and economic rivalries, ethnic and ideological conflicts, domestic discontent and disorder, and propaganda and nationalism in mobilizing the civilian population in support of "total war." </a:t>
                      </a:r>
                    </a:p>
                    <a:p>
                      <a:pPr marL="228600" lvl="0" indent="-228600">
                        <a:buFont typeface="+mj-lt"/>
                        <a:buAutoNum type="arabicPeriod"/>
                      </a:pPr>
                      <a:r>
                        <a:rPr lang="en-US" sz="1200" kern="1200" dirty="0" smtClean="0">
                          <a:solidFill>
                            <a:schemeClr val="tx1"/>
                          </a:solidFill>
                          <a:effectLst/>
                          <a:latin typeface="+mn-lt"/>
                          <a:ea typeface="+mn-ea"/>
                          <a:cs typeface="+mn-cs"/>
                        </a:rPr>
                        <a:t>Examine the principal theaters of battle, major turning points, and the importance of geographic factors in military decisions and outcomes (e.g., topography, waterways, distance, climate). </a:t>
                      </a:r>
                    </a:p>
                    <a:p>
                      <a:pPr marL="228600" lvl="0" indent="-228600">
                        <a:buFont typeface="+mj-lt"/>
                        <a:buAutoNum type="arabicPeriod"/>
                      </a:pPr>
                      <a:r>
                        <a:rPr lang="en-US" sz="1200" kern="1200" dirty="0" smtClean="0">
                          <a:solidFill>
                            <a:schemeClr val="tx1"/>
                          </a:solidFill>
                          <a:effectLst/>
                          <a:latin typeface="+mn-lt"/>
                          <a:ea typeface="+mn-ea"/>
                          <a:cs typeface="+mn-cs"/>
                        </a:rPr>
                        <a:t>Explain how the Russian Revolution and the entry of the United States affected the course and outcome of the war. </a:t>
                      </a:r>
                    </a:p>
                    <a:p>
                      <a:pPr marL="228600" lvl="0" indent="-228600">
                        <a:buFont typeface="+mj-lt"/>
                        <a:buAutoNum type="arabicPeriod"/>
                      </a:pPr>
                      <a:r>
                        <a:rPr lang="en-US" sz="1200" kern="1200" dirty="0" smtClean="0">
                          <a:solidFill>
                            <a:schemeClr val="tx1"/>
                          </a:solidFill>
                          <a:effectLst/>
                          <a:latin typeface="+mn-lt"/>
                          <a:ea typeface="+mn-ea"/>
                          <a:cs typeface="+mn-cs"/>
                        </a:rPr>
                        <a:t>Understand the nature of the war and its human costs (military and civilian) on all sides of the conflict, including how colonial peoples contributed to the war effort. </a:t>
                      </a:r>
                    </a:p>
                    <a:p>
                      <a:pPr marL="228600" lvl="0" indent="-228600">
                        <a:buFont typeface="+mj-lt"/>
                        <a:buAutoNum type="arabicPeriod"/>
                      </a:pPr>
                      <a:r>
                        <a:rPr lang="en-US" sz="1200" kern="1200" dirty="0" smtClean="0">
                          <a:solidFill>
                            <a:schemeClr val="tx1"/>
                          </a:solidFill>
                          <a:effectLst/>
                          <a:latin typeface="+mn-lt"/>
                          <a:ea typeface="+mn-ea"/>
                          <a:cs typeface="+mn-cs"/>
                        </a:rPr>
                        <a:t>Discuss human rights violations and genocide, including the Ottoman government's actions against Armenian citizens. </a:t>
                      </a:r>
                    </a:p>
                    <a:p>
                      <a:pPr marL="228600" lvl="0" indent="-228600">
                        <a:buFont typeface="+mj-lt"/>
                        <a:buAutoNum type="arabicPeriod"/>
                      </a:pPr>
                      <a:endParaRPr lang="en-US" sz="1200" kern="1200" dirty="0" smtClean="0">
                        <a:solidFill>
                          <a:schemeClr val="tx1"/>
                        </a:solidFill>
                        <a:effectLst/>
                        <a:latin typeface="+mn-lt"/>
                        <a:ea typeface="+mn-ea"/>
                        <a:cs typeface="+mn-cs"/>
                      </a:endParaRPr>
                    </a:p>
                    <a:p>
                      <a:pPr marL="0" lvl="0" indent="0">
                        <a:buFont typeface="+mj-lt"/>
                        <a:buNone/>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mn-lt"/>
                        <a:ea typeface="ヒラギノ明朝 Pro W3"/>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65216657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Semester 2</a:t>
            </a: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sp>
        <p:nvSpPr>
          <p:cNvPr id="5" name="Slide Number Placeholder 4"/>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8</a:t>
            </a:fld>
            <a:endParaRPr lang="en-US">
              <a:solidFill>
                <a:prstClr val="black">
                  <a:tint val="75000"/>
                </a:prstClr>
              </a:solidFill>
              <a:latin typeface="Calibri"/>
            </a:endParaRPr>
          </a:p>
        </p:txBody>
      </p:sp>
      <p:graphicFrame>
        <p:nvGraphicFramePr>
          <p:cNvPr id="6" name="Table 5"/>
          <p:cNvGraphicFramePr>
            <a:graphicFrameLocks noGrp="1"/>
          </p:cNvGraphicFramePr>
          <p:nvPr>
            <p:extLst>
              <p:ext uri="{D42A27DB-BD31-4B8C-83A1-F6EECF244321}">
                <p14:modId xmlns:p14="http://schemas.microsoft.com/office/powerpoint/2010/main" val="1327983225"/>
              </p:ext>
            </p:extLst>
          </p:nvPr>
        </p:nvGraphicFramePr>
        <p:xfrm>
          <a:off x="457200" y="756186"/>
          <a:ext cx="8229600" cy="5124416"/>
        </p:xfrm>
        <a:graphic>
          <a:graphicData uri="http://schemas.openxmlformats.org/drawingml/2006/table">
            <a:tbl>
              <a:tblPr firstRow="1" firstCol="1" bandRow="1">
                <a:tableStyleId>{5940675A-B579-460E-94D1-54222C63F5DA}</a:tableStyleId>
              </a:tblPr>
              <a:tblGrid>
                <a:gridCol w="8229600"/>
              </a:tblGrid>
              <a:tr h="186657">
                <a:tc>
                  <a:txBody>
                    <a:bodyPr/>
                    <a:lstStyle/>
                    <a:p>
                      <a:pPr marL="0" marR="0" algn="ctr">
                        <a:spcBef>
                          <a:spcPts val="0"/>
                        </a:spcBef>
                        <a:spcAft>
                          <a:spcPts val="0"/>
                        </a:spcAft>
                      </a:pPr>
                      <a:r>
                        <a:rPr lang="en-US" sz="1200" b="1" dirty="0" smtClean="0">
                          <a:effectLst/>
                          <a:latin typeface="+mn-lt"/>
                          <a:ea typeface="Times New Roman" panose="02020603050405020304" pitchFamily="18" charset="0"/>
                          <a:cs typeface="Times New Roman" panose="02020603050405020304" pitchFamily="18" charset="0"/>
                        </a:rPr>
                        <a:t>Unit 6</a:t>
                      </a:r>
                      <a:r>
                        <a:rPr lang="en-US" sz="1200" b="1" baseline="0" dirty="0" smtClean="0">
                          <a:effectLst/>
                          <a:latin typeface="+mn-lt"/>
                          <a:ea typeface="Times New Roman" panose="02020603050405020304" pitchFamily="18" charset="0"/>
                          <a:cs typeface="Times New Roman" panose="02020603050405020304" pitchFamily="18" charset="0"/>
                        </a:rPr>
                        <a:t>: World War 2</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tc>
              </a:tr>
              <a:tr h="1783080">
                <a:tc>
                  <a:txBody>
                    <a:bodyPr/>
                    <a:lstStyle/>
                    <a:p>
                      <a:r>
                        <a:rPr lang="en-US" sz="1200" b="1" kern="1200" dirty="0" smtClean="0">
                          <a:solidFill>
                            <a:schemeClr val="tx1"/>
                          </a:solidFill>
                          <a:effectLst/>
                          <a:latin typeface="+mn-lt"/>
                          <a:ea typeface="+mn-ea"/>
                          <a:cs typeface="+mn-cs"/>
                        </a:rPr>
                        <a:t>10.6 Students analyze the effects of the First World War. </a:t>
                      </a:r>
                    </a:p>
                    <a:p>
                      <a:pPr marL="228600" lvl="0" indent="-228600">
                        <a:buFont typeface="+mj-lt"/>
                        <a:buAutoNum type="arabicPeriod"/>
                      </a:pPr>
                      <a:r>
                        <a:rPr lang="en-US" sz="1200" kern="1200" dirty="0" smtClean="0">
                          <a:solidFill>
                            <a:schemeClr val="tx1"/>
                          </a:solidFill>
                          <a:effectLst/>
                          <a:latin typeface="+mn-lt"/>
                          <a:ea typeface="+mn-ea"/>
                          <a:cs typeface="+mn-cs"/>
                        </a:rPr>
                        <a:t>Analyze the aims and negotiating roles of world leaders, the terms and influence of the Treaty of Versailles and Woodrow Wilson's Fourteen Points, and the causes and effects of the United </a:t>
                      </a:r>
                      <a:r>
                        <a:rPr lang="en-US" sz="1200" kern="1200" dirty="0" err="1" smtClean="0">
                          <a:solidFill>
                            <a:schemeClr val="tx1"/>
                          </a:solidFill>
                          <a:effectLst/>
                          <a:latin typeface="+mn-lt"/>
                          <a:ea typeface="+mn-ea"/>
                          <a:cs typeface="+mn-cs"/>
                        </a:rPr>
                        <a:t>States's</a:t>
                      </a:r>
                      <a:r>
                        <a:rPr lang="en-US" sz="1200" kern="1200" dirty="0" smtClean="0">
                          <a:solidFill>
                            <a:schemeClr val="tx1"/>
                          </a:solidFill>
                          <a:effectLst/>
                          <a:latin typeface="+mn-lt"/>
                          <a:ea typeface="+mn-ea"/>
                          <a:cs typeface="+mn-cs"/>
                        </a:rPr>
                        <a:t> rejection of the League of Nations on world politics. </a:t>
                      </a:r>
                    </a:p>
                    <a:p>
                      <a:pPr marL="228600" lvl="0" indent="-228600">
                        <a:buFont typeface="+mj-lt"/>
                        <a:buAutoNum type="arabicPeriod"/>
                      </a:pPr>
                      <a:r>
                        <a:rPr lang="en-US" sz="1200" kern="1200" dirty="0" smtClean="0">
                          <a:solidFill>
                            <a:schemeClr val="tx1"/>
                          </a:solidFill>
                          <a:effectLst/>
                          <a:latin typeface="+mn-lt"/>
                          <a:ea typeface="+mn-ea"/>
                          <a:cs typeface="+mn-cs"/>
                        </a:rPr>
                        <a:t>Describe the effects of the war and resulting peace treaties on population movement, the international economy, and shifts in the geographic and political borders of Europe and the Middle East. </a:t>
                      </a:r>
                    </a:p>
                    <a:p>
                      <a:pPr marL="228600" lvl="0" indent="-228600">
                        <a:buFont typeface="+mj-lt"/>
                        <a:buAutoNum type="arabicPeriod"/>
                      </a:pPr>
                      <a:r>
                        <a:rPr lang="en-US" sz="1200" kern="1200" dirty="0" smtClean="0">
                          <a:solidFill>
                            <a:schemeClr val="tx1"/>
                          </a:solidFill>
                          <a:effectLst/>
                          <a:latin typeface="+mn-lt"/>
                          <a:ea typeface="+mn-ea"/>
                          <a:cs typeface="+mn-cs"/>
                        </a:rPr>
                        <a:t>Understand the widespread disillusionment with prewar institutions, authorities, and values that resulted in a void that was later filled by totalitarians. </a:t>
                      </a:r>
                    </a:p>
                    <a:p>
                      <a:pPr marL="0" lvl="0" indent="0">
                        <a:buFont typeface="+mj-lt"/>
                        <a:buNone/>
                      </a:pP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10.8 Students analyze the causes and consequences of World War II. </a:t>
                      </a:r>
                    </a:p>
                    <a:p>
                      <a:pPr marL="228600" lvl="0" indent="-228600">
                        <a:buFont typeface="+mj-lt"/>
                        <a:buAutoNum type="arabicPeriod"/>
                      </a:pPr>
                      <a:r>
                        <a:rPr lang="en-US" sz="1200" kern="1200" dirty="0" smtClean="0">
                          <a:solidFill>
                            <a:schemeClr val="tx1"/>
                          </a:solidFill>
                          <a:effectLst/>
                          <a:latin typeface="+mn-lt"/>
                          <a:ea typeface="+mn-ea"/>
                          <a:cs typeface="+mn-cs"/>
                        </a:rPr>
                        <a:t>Compare the German, Italian, and Japanese drives for empire in the 1930s, including the 1937 Rape of Nanking, other atrocities in China, and the Stalin-Hitler Pact of 1939. </a:t>
                      </a:r>
                    </a:p>
                    <a:p>
                      <a:pPr marL="228600" lvl="0" indent="-228600">
                        <a:buFont typeface="+mj-lt"/>
                        <a:buAutoNum type="arabicPeriod"/>
                      </a:pPr>
                      <a:r>
                        <a:rPr lang="en-US" sz="1200" kern="1200" dirty="0" smtClean="0">
                          <a:solidFill>
                            <a:schemeClr val="tx1"/>
                          </a:solidFill>
                          <a:effectLst/>
                          <a:latin typeface="+mn-lt"/>
                          <a:ea typeface="+mn-ea"/>
                          <a:cs typeface="+mn-cs"/>
                        </a:rPr>
                        <a:t>Understand the role of appeasement, nonintervention (isolationism), and the domestic distractions in Europe and the United States prior to the outbreak of World War II. </a:t>
                      </a:r>
                    </a:p>
                    <a:p>
                      <a:pPr marL="228600" lvl="0" indent="-228600">
                        <a:buFont typeface="+mj-lt"/>
                        <a:buAutoNum type="arabicPeriod"/>
                      </a:pPr>
                      <a:r>
                        <a:rPr lang="en-US" sz="1200" kern="1200" dirty="0" smtClean="0">
                          <a:solidFill>
                            <a:schemeClr val="tx1"/>
                          </a:solidFill>
                          <a:effectLst/>
                          <a:latin typeface="+mn-lt"/>
                          <a:ea typeface="+mn-ea"/>
                          <a:cs typeface="+mn-cs"/>
                        </a:rPr>
                        <a:t>Identify and locate the Allied and Axis powers on a map and discuss the major turning points of the war, the principal theaters of conflict, key strategic decisions, and the resulting war conferences and political resolutions, with emphasis on the importance of geographic factors. </a:t>
                      </a:r>
                    </a:p>
                    <a:p>
                      <a:pPr marL="228600" lvl="0" indent="-228600">
                        <a:buFont typeface="+mj-lt"/>
                        <a:buAutoNum type="arabicPeriod"/>
                      </a:pPr>
                      <a:r>
                        <a:rPr lang="en-US" sz="1200" kern="1200" dirty="0" smtClean="0">
                          <a:solidFill>
                            <a:schemeClr val="tx1"/>
                          </a:solidFill>
                          <a:effectLst/>
                          <a:latin typeface="+mn-lt"/>
                          <a:ea typeface="+mn-ea"/>
                          <a:cs typeface="+mn-cs"/>
                        </a:rPr>
                        <a:t>Describe the political, diplomatic, and military leaders during the war (e.g., Winston Churchill, Franklin Delano Roosevelt, Emperor Hirohito, Adolf Hitler, Benito Mussolini, Joseph Stalin, Douglas MacArthur, Dwight Eisenhower). </a:t>
                      </a:r>
                    </a:p>
                    <a:p>
                      <a:pPr marL="228600" lvl="0" indent="-228600">
                        <a:buFont typeface="+mj-lt"/>
                        <a:buAutoNum type="arabicPeriod"/>
                      </a:pPr>
                      <a:r>
                        <a:rPr lang="en-US" sz="1200" kern="1200" dirty="0" smtClean="0">
                          <a:solidFill>
                            <a:schemeClr val="tx1"/>
                          </a:solidFill>
                          <a:effectLst/>
                          <a:latin typeface="+mn-lt"/>
                          <a:ea typeface="+mn-ea"/>
                          <a:cs typeface="+mn-cs"/>
                        </a:rPr>
                        <a:t>Analyze the Nazi policy of pursuing racial purity, especially against the European Jews; its transformation into the Final Solution; and the Holocaust that resulted in the murder of six million Jewish civilians. </a:t>
                      </a:r>
                    </a:p>
                    <a:p>
                      <a:pPr marL="228600" lvl="0" indent="-228600">
                        <a:buFont typeface="+mj-lt"/>
                        <a:buAutoNum type="arabicPeriod"/>
                      </a:pPr>
                      <a:r>
                        <a:rPr lang="en-US" sz="1200" kern="1200" dirty="0" smtClean="0">
                          <a:solidFill>
                            <a:schemeClr val="tx1"/>
                          </a:solidFill>
                          <a:effectLst/>
                          <a:latin typeface="+mn-lt"/>
                          <a:ea typeface="+mn-ea"/>
                          <a:cs typeface="+mn-cs"/>
                        </a:rPr>
                        <a:t>Discuss the human costs of the war, with particular attention to the civilian and military losses in Russia, Germany, Britain, the United States, China, and Japan. </a:t>
                      </a:r>
                    </a:p>
                    <a:p>
                      <a:pPr marL="0" lvl="0" indent="0">
                        <a:buFont typeface="+mj-lt"/>
                        <a:buNone/>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effectLst/>
                          <a:latin typeface="+mn-lt"/>
                          <a:ea typeface="+mn-ea"/>
                          <a:cs typeface="+mn-cs"/>
                        </a:rPr>
                        <a:t>10.9.8</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Discuss the establishment and work of the United Nations and the purposes and functions of the Warsaw Pact, SEATO, NATO, and the Organization of American States. </a:t>
                      </a:r>
                    </a:p>
                    <a:p>
                      <a:pPr marL="0" lvl="0" indent="0">
                        <a:buFont typeface="+mj-lt"/>
                        <a:buNone/>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mn-lt"/>
                        <a:ea typeface="ヒラギノ明朝 Pro W3"/>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33010140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Semester 2</a:t>
            </a:r>
            <a:endParaRPr lang="en-US" dirty="0"/>
          </a:p>
        </p:txBody>
      </p:sp>
      <p:sp>
        <p:nvSpPr>
          <p:cNvPr id="4" name="Footer Placeholder 3"/>
          <p:cNvSpPr>
            <a:spLocks noGrp="1"/>
          </p:cNvSpPr>
          <p:nvPr>
            <p:ph type="ftr" sz="quarter" idx="15"/>
          </p:nvPr>
        </p:nvSpPr>
        <p:spPr/>
        <p:txBody>
          <a:bodyPr/>
          <a:lstStyle/>
          <a:p>
            <a:r>
              <a:rPr lang="en-US" smtClean="0">
                <a:solidFill>
                  <a:prstClr val="black">
                    <a:tint val="75000"/>
                  </a:prstClr>
                </a:solidFill>
                <a:latin typeface="Calibri"/>
              </a:rPr>
              <a:t>EAG:  Gr 11-12 ELA Scope and Sequence</a:t>
            </a:r>
            <a:endParaRPr lang="en-US" dirty="0">
              <a:solidFill>
                <a:prstClr val="black">
                  <a:tint val="75000"/>
                </a:prstClr>
              </a:solidFill>
              <a:latin typeface="Calibri"/>
            </a:endParaRPr>
          </a:p>
        </p:txBody>
      </p:sp>
      <p:sp>
        <p:nvSpPr>
          <p:cNvPr id="5" name="Slide Number Placeholder 4"/>
          <p:cNvSpPr>
            <a:spLocks noGrp="1"/>
          </p:cNvSpPr>
          <p:nvPr>
            <p:ph type="sldNum" sz="quarter" idx="16"/>
          </p:nvPr>
        </p:nvSpPr>
        <p:spPr/>
        <p:txBody>
          <a:bodyPr/>
          <a:lstStyle/>
          <a:p>
            <a:fld id="{CC5F7F06-EADD-463A-A735-0ECA7A2DBB6D}" type="slidenum">
              <a:rPr lang="en-US" smtClean="0">
                <a:solidFill>
                  <a:prstClr val="black">
                    <a:tint val="75000"/>
                  </a:prstClr>
                </a:solidFill>
                <a:latin typeface="Calibri"/>
              </a:rPr>
              <a:pPr/>
              <a:t>9</a:t>
            </a:fld>
            <a:endParaRPr lang="en-US">
              <a:solidFill>
                <a:prstClr val="black">
                  <a:tint val="75000"/>
                </a:prstClr>
              </a:solidFill>
              <a:latin typeface="Calibri"/>
            </a:endParaRPr>
          </a:p>
        </p:txBody>
      </p:sp>
      <p:graphicFrame>
        <p:nvGraphicFramePr>
          <p:cNvPr id="6" name="Table 5"/>
          <p:cNvGraphicFramePr>
            <a:graphicFrameLocks noGrp="1"/>
          </p:cNvGraphicFramePr>
          <p:nvPr>
            <p:extLst>
              <p:ext uri="{D42A27DB-BD31-4B8C-83A1-F6EECF244321}">
                <p14:modId xmlns:p14="http://schemas.microsoft.com/office/powerpoint/2010/main" val="2197973919"/>
              </p:ext>
            </p:extLst>
          </p:nvPr>
        </p:nvGraphicFramePr>
        <p:xfrm>
          <a:off x="457200" y="929898"/>
          <a:ext cx="8229600" cy="5147736"/>
        </p:xfrm>
        <a:graphic>
          <a:graphicData uri="http://schemas.openxmlformats.org/drawingml/2006/table">
            <a:tbl>
              <a:tblPr firstRow="1" firstCol="1" bandRow="1">
                <a:tableStyleId>{5940675A-B579-460E-94D1-54222C63F5DA}</a:tableStyleId>
              </a:tblPr>
              <a:tblGrid>
                <a:gridCol w="8229600"/>
              </a:tblGrid>
              <a:tr h="209977">
                <a:tc>
                  <a:txBody>
                    <a:bodyPr/>
                    <a:lstStyle/>
                    <a:p>
                      <a:pPr marL="0" marR="0" algn="ctr">
                        <a:spcBef>
                          <a:spcPts val="0"/>
                        </a:spcBef>
                        <a:spcAft>
                          <a:spcPts val="0"/>
                        </a:spcAft>
                      </a:pPr>
                      <a:r>
                        <a:rPr lang="en-US" sz="1200" b="1" dirty="0" smtClean="0">
                          <a:effectLst/>
                          <a:latin typeface="+mn-lt"/>
                          <a:ea typeface="Times New Roman" panose="02020603050405020304" pitchFamily="18" charset="0"/>
                          <a:cs typeface="Times New Roman" panose="02020603050405020304" pitchFamily="18" charset="0"/>
                        </a:rPr>
                        <a:t>Unit 7</a:t>
                      </a:r>
                      <a:r>
                        <a:rPr lang="en-US" sz="1200" b="1" baseline="0" dirty="0" smtClean="0">
                          <a:effectLst/>
                          <a:latin typeface="+mn-lt"/>
                          <a:ea typeface="Times New Roman" panose="02020603050405020304" pitchFamily="18" charset="0"/>
                          <a:cs typeface="Times New Roman" panose="02020603050405020304" pitchFamily="18" charset="0"/>
                        </a:rPr>
                        <a:t>: Cold War</a:t>
                      </a:r>
                      <a:endParaRPr lang="en-US" sz="1200" dirty="0">
                        <a:effectLst/>
                        <a:latin typeface="+mn-lt"/>
                        <a:ea typeface="Times New Roman" panose="02020603050405020304" pitchFamily="18" charset="0"/>
                        <a:cs typeface="Times New Roman" panose="02020603050405020304" pitchFamily="18" charset="0"/>
                      </a:endParaRPr>
                    </a:p>
                  </a:txBody>
                  <a:tcPr marL="68580" marR="68580" marT="0" marB="0"/>
                </a:tc>
              </a:tr>
              <a:tr h="43202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10.3.6 </a:t>
                      </a:r>
                      <a:r>
                        <a:rPr lang="en-US" sz="1200" kern="1200" dirty="0" smtClean="0">
                          <a:solidFill>
                            <a:schemeClr val="tx1"/>
                          </a:solidFill>
                          <a:effectLst/>
                          <a:latin typeface="+mn-lt"/>
                          <a:ea typeface="+mn-ea"/>
                          <a:cs typeface="+mn-cs"/>
                        </a:rPr>
                        <a:t>Analyze the emergence of capitalism as a dominant economic pattern and the responses to it, including Utopianism, Social Democracy, Socialism, and Communism. </a:t>
                      </a:r>
                      <a:endParaRPr lang="en-US" sz="1200" b="1" kern="1200" dirty="0" smtClean="0">
                        <a:solidFill>
                          <a:schemeClr val="tx1"/>
                        </a:solidFill>
                        <a:effectLst/>
                        <a:latin typeface="+mn-lt"/>
                        <a:ea typeface="+mn-ea"/>
                        <a:cs typeface="+mn-cs"/>
                      </a:endParaRP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10.7 Students analyze the rise of totalitarian governments after World War I. </a:t>
                      </a:r>
                    </a:p>
                    <a:p>
                      <a:pPr marL="228600" lvl="0" indent="-228600">
                        <a:buFont typeface="+mj-lt"/>
                        <a:buAutoNum type="arabicPeriod"/>
                      </a:pPr>
                      <a:r>
                        <a:rPr lang="en-US" sz="1200" kern="1200" dirty="0" smtClean="0">
                          <a:solidFill>
                            <a:schemeClr val="tx1"/>
                          </a:solidFill>
                          <a:effectLst/>
                          <a:latin typeface="+mn-lt"/>
                          <a:ea typeface="+mn-ea"/>
                          <a:cs typeface="+mn-cs"/>
                        </a:rPr>
                        <a:t>Understand the causes and consequences of the Russian Revolution, including Lenin's use of totalitarian means to seize and maintain control (e.g., the Gulag). </a:t>
                      </a:r>
                    </a:p>
                    <a:p>
                      <a:pPr marL="228600" lvl="0" indent="-228600">
                        <a:buFont typeface="+mj-lt"/>
                        <a:buAutoNum type="arabicPeriod"/>
                      </a:pPr>
                      <a:r>
                        <a:rPr lang="en-US" sz="1200" kern="1200" dirty="0" smtClean="0">
                          <a:solidFill>
                            <a:schemeClr val="tx1"/>
                          </a:solidFill>
                          <a:effectLst/>
                          <a:latin typeface="+mn-lt"/>
                          <a:ea typeface="+mn-ea"/>
                          <a:cs typeface="+mn-cs"/>
                        </a:rPr>
                        <a:t>Trace Stalin's rise to power in the Soviet Union and the connection between economic policies, political policies, the absence of a free press, and systematic violations of human rights (e.g., the Terror Famine in Ukraine). </a:t>
                      </a:r>
                    </a:p>
                    <a:p>
                      <a:pPr marL="228600" lvl="0" indent="-228600">
                        <a:buFont typeface="+mj-lt"/>
                        <a:buAutoNum type="arabicPeriod"/>
                      </a:pPr>
                      <a:r>
                        <a:rPr lang="en-US" sz="1200" kern="1200" dirty="0" smtClean="0">
                          <a:solidFill>
                            <a:schemeClr val="tx1"/>
                          </a:solidFill>
                          <a:effectLst/>
                          <a:latin typeface="+mn-lt"/>
                          <a:ea typeface="+mn-ea"/>
                          <a:cs typeface="+mn-cs"/>
                        </a:rPr>
                        <a:t>Analyze the rise, aggression, and human costs of totalitarian regimes (Fascist and Communist) in Germany, Italy, and the Soviet Union, noting especially their common and dissimilar traits. </a:t>
                      </a:r>
                      <a:endParaRPr lang="en-US" sz="1200" dirty="0" smtClean="0">
                        <a:effectLst/>
                        <a:latin typeface="+mn-lt"/>
                        <a:ea typeface="ヒラギノ明朝 Pro W3"/>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effectLst/>
                        <a:latin typeface="+mn-lt"/>
                        <a:ea typeface="ヒラギノ明朝 Pro W3"/>
                        <a:cs typeface="Times New Roman" panose="02020603050405020304" pitchFamily="18" charset="0"/>
                      </a:endParaRPr>
                    </a:p>
                    <a:p>
                      <a:r>
                        <a:rPr lang="en-US" sz="1200" b="1" kern="1200" dirty="0" smtClean="0">
                          <a:solidFill>
                            <a:schemeClr val="tx1"/>
                          </a:solidFill>
                          <a:effectLst/>
                          <a:latin typeface="+mn-lt"/>
                          <a:ea typeface="+mn-ea"/>
                          <a:cs typeface="+mn-cs"/>
                        </a:rPr>
                        <a:t>10.9 Students analyze the international developments in the post-World World War II world. </a:t>
                      </a:r>
                    </a:p>
                    <a:p>
                      <a:pPr marL="228600" lvl="0" indent="-228600">
                        <a:buFont typeface="+mj-lt"/>
                        <a:buAutoNum type="arabicPeriod"/>
                      </a:pPr>
                      <a:r>
                        <a:rPr lang="en-US" sz="1200" kern="1200" dirty="0" smtClean="0">
                          <a:solidFill>
                            <a:schemeClr val="tx1"/>
                          </a:solidFill>
                          <a:effectLst/>
                          <a:latin typeface="+mn-lt"/>
                          <a:ea typeface="+mn-ea"/>
                          <a:cs typeface="+mn-cs"/>
                        </a:rPr>
                        <a:t>Compare the economic and military power shifts caused by the war, including the Yalta Pact, the development of nuclear weapons, Soviet control over Eastern European nations, and the economic recoveries of Germany and Japan. </a:t>
                      </a:r>
                    </a:p>
                    <a:p>
                      <a:pPr marL="228600" lvl="0" indent="-228600">
                        <a:buFont typeface="+mj-lt"/>
                        <a:buAutoNum type="arabicPeriod"/>
                      </a:pPr>
                      <a:r>
                        <a:rPr lang="en-US" sz="1200" kern="1200" dirty="0" smtClean="0">
                          <a:solidFill>
                            <a:schemeClr val="tx1"/>
                          </a:solidFill>
                          <a:effectLst/>
                          <a:latin typeface="+mn-lt"/>
                          <a:ea typeface="+mn-ea"/>
                          <a:cs typeface="+mn-cs"/>
                        </a:rPr>
                        <a:t>Analyze the causes of the Cold War, with the free world on one side and Soviet client states on the other, including competition for influence in such places as Egypt, the Congo, Vietnam, and Chile. </a:t>
                      </a:r>
                    </a:p>
                    <a:p>
                      <a:pPr marL="228600" lvl="0" indent="-228600">
                        <a:buFont typeface="+mj-lt"/>
                        <a:buAutoNum type="arabicPeriod"/>
                      </a:pPr>
                      <a:r>
                        <a:rPr lang="en-US" sz="1200" kern="1200" dirty="0" smtClean="0">
                          <a:solidFill>
                            <a:schemeClr val="tx1"/>
                          </a:solidFill>
                          <a:effectLst/>
                          <a:latin typeface="+mn-lt"/>
                          <a:ea typeface="+mn-ea"/>
                          <a:cs typeface="+mn-cs"/>
                        </a:rPr>
                        <a:t>Understand the importance of the Truman Doctrine and the Marshall Plan, which established the pattern for America's postwar policy of supplying economic and military aid to prevent the spread of Communism and the resulting economic and political competition in arenas such as Southeast Asia (i.e., the Korean War, Vietnam War), Cuba, and Africa. </a:t>
                      </a:r>
                    </a:p>
                    <a:p>
                      <a:pPr marL="228600" lvl="0" indent="-228600">
                        <a:buFont typeface="+mj-lt"/>
                        <a:buAutoNum type="arabicPeriod"/>
                      </a:pPr>
                      <a:r>
                        <a:rPr lang="en-US" sz="1200" kern="1200" dirty="0" smtClean="0">
                          <a:solidFill>
                            <a:schemeClr val="tx1"/>
                          </a:solidFill>
                          <a:effectLst/>
                          <a:latin typeface="+mn-lt"/>
                          <a:ea typeface="+mn-ea"/>
                          <a:cs typeface="+mn-cs"/>
                        </a:rPr>
                        <a:t>Analyze the Chinese Civil War, the rise of Mao </a:t>
                      </a:r>
                      <a:r>
                        <a:rPr lang="en-US" sz="1200" kern="1200" dirty="0" err="1" smtClean="0">
                          <a:solidFill>
                            <a:schemeClr val="tx1"/>
                          </a:solidFill>
                          <a:effectLst/>
                          <a:latin typeface="+mn-lt"/>
                          <a:ea typeface="+mn-ea"/>
                          <a:cs typeface="+mn-cs"/>
                        </a:rPr>
                        <a:t>Tse-tung</a:t>
                      </a:r>
                      <a:r>
                        <a:rPr lang="en-US" sz="1200" kern="1200" dirty="0" smtClean="0">
                          <a:solidFill>
                            <a:schemeClr val="tx1"/>
                          </a:solidFill>
                          <a:effectLst/>
                          <a:latin typeface="+mn-lt"/>
                          <a:ea typeface="+mn-ea"/>
                          <a:cs typeface="+mn-cs"/>
                        </a:rPr>
                        <a:t>, and the subsequent political and economic upheavals in China (e.g., the Great Leap Forward, the Cultural Revolution, and the Tiananmen Square uprising). </a:t>
                      </a:r>
                    </a:p>
                    <a:p>
                      <a:pPr marL="228600" lvl="0" indent="-228600">
                        <a:buFont typeface="+mj-lt"/>
                        <a:buAutoNum type="arabicPeriod"/>
                      </a:pPr>
                      <a:r>
                        <a:rPr lang="en-US" sz="1200" kern="1200" dirty="0" smtClean="0">
                          <a:solidFill>
                            <a:srgbClr val="0000FF"/>
                          </a:solidFill>
                          <a:effectLst/>
                          <a:latin typeface="+mn-lt"/>
                          <a:ea typeface="+mn-ea"/>
                          <a:cs typeface="+mn-cs"/>
                        </a:rPr>
                        <a:t>Describe the uprisings in Poland (1952), Hungary (1956), and Czechoslovakia (1968) and those countries' resurgence in the 1970s and 1980s as people in Soviet satellites sought freedom from Soviet control. </a:t>
                      </a:r>
                    </a:p>
                    <a:p>
                      <a:pPr marL="228600" lvl="0" indent="-228600">
                        <a:buFont typeface="+mj-lt"/>
                        <a:buAutoNum type="arabicPeriod"/>
                      </a:pPr>
                      <a:r>
                        <a:rPr lang="en-US" sz="1200" kern="1200" dirty="0" smtClean="0">
                          <a:solidFill>
                            <a:schemeClr val="tx1"/>
                          </a:solidFill>
                          <a:effectLst/>
                          <a:latin typeface="+mn-lt"/>
                          <a:ea typeface="+mn-ea"/>
                          <a:cs typeface="+mn-cs"/>
                        </a:rPr>
                        <a:t>Analyze the reasons for the collapse of the Soviet Union, including the weakness of the command economy, burdens of military commitments, and growing resistance to Soviet rule by dissidents in satellite states and the non-Russian Soviet republics.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mn-lt"/>
                        <a:ea typeface="ヒラギノ明朝 Pro W3"/>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56885203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Artic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1_Artic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Artic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Artic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4_Artic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7.xml><?xml version="1.0" encoding="utf-8"?>
<a:theme xmlns:a="http://schemas.openxmlformats.org/drawingml/2006/main" name="5_Artic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8.xml><?xml version="1.0" encoding="utf-8"?>
<a:theme xmlns:a="http://schemas.openxmlformats.org/drawingml/2006/main" name="6_Artic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23560</TotalTime>
  <Words>7160</Words>
  <Application>Microsoft Macintosh PowerPoint</Application>
  <PresentationFormat>On-screen Show (4:3)</PresentationFormat>
  <Paragraphs>450</Paragraphs>
  <Slides>20</Slides>
  <Notes>3</Notes>
  <HiddenSlides>0</HiddenSlides>
  <MMClips>0</MMClips>
  <ScaleCrop>false</ScaleCrop>
  <HeadingPairs>
    <vt:vector size="4" baseType="variant">
      <vt:variant>
        <vt:lpstr>Theme</vt:lpstr>
      </vt:variant>
      <vt:variant>
        <vt:i4>8</vt:i4>
      </vt:variant>
      <vt:variant>
        <vt:lpstr>Slide Titles</vt:lpstr>
      </vt:variant>
      <vt:variant>
        <vt:i4>20</vt:i4>
      </vt:variant>
    </vt:vector>
  </HeadingPairs>
  <TitlesOfParts>
    <vt:vector size="28" baseType="lpstr">
      <vt:lpstr>Office Theme</vt:lpstr>
      <vt:lpstr>Article</vt:lpstr>
      <vt:lpstr>1_Article</vt:lpstr>
      <vt:lpstr>2_Article</vt:lpstr>
      <vt:lpstr>3_Article</vt:lpstr>
      <vt:lpstr>4_Article</vt:lpstr>
      <vt:lpstr>5_Article</vt:lpstr>
      <vt:lpstr>6_Article</vt:lpstr>
      <vt:lpstr>Common Core State Standards </vt:lpstr>
      <vt:lpstr> Standards Scope and Sequence, Grade 10, World History </vt:lpstr>
      <vt:lpstr> Grade 10 - Semester: 1 </vt:lpstr>
      <vt:lpstr>PowerPoint Presentation</vt:lpstr>
      <vt:lpstr>PowerPoint Presentation</vt:lpstr>
      <vt:lpstr>PowerPoint Presentation</vt:lpstr>
      <vt:lpstr>Semester 2</vt:lpstr>
      <vt:lpstr>Semester 2</vt:lpstr>
      <vt:lpstr>Semester 2</vt:lpstr>
      <vt:lpstr>Semester 2</vt:lpstr>
      <vt:lpstr>Semester 2</vt:lpstr>
      <vt:lpstr> Standards Scope and Sequence, Grade 10 </vt:lpstr>
      <vt:lpstr> Grade 10 - Quarter: 1 </vt:lpstr>
      <vt:lpstr> Grade 10 –  Industrial Revolution </vt:lpstr>
      <vt:lpstr> Grade 10 - Quarter: 2 </vt:lpstr>
      <vt:lpstr> Grade 10 - Quarter: 2 </vt:lpstr>
      <vt:lpstr> Grade 10 - Quarter: 3 </vt:lpstr>
      <vt:lpstr> Grade 10 - Quarter: 3 </vt:lpstr>
      <vt:lpstr> Grade 10 - Quarter: 4 </vt:lpstr>
      <vt:lpstr> Grade 10 - Quarter: 4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Core State Standards </dc:title>
  <dc:creator>Philip Wong</dc:creator>
  <cp:lastModifiedBy>Lilit Azarian</cp:lastModifiedBy>
  <cp:revision>23</cp:revision>
  <dcterms:created xsi:type="dcterms:W3CDTF">2015-12-02T22:01:57Z</dcterms:created>
  <dcterms:modified xsi:type="dcterms:W3CDTF">2016-05-19T23:55:04Z</dcterms:modified>
</cp:coreProperties>
</file>